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310" r:id="rId3"/>
    <p:sldId id="320" r:id="rId4"/>
    <p:sldId id="321" r:id="rId5"/>
    <p:sldId id="322" r:id="rId6"/>
    <p:sldId id="323" r:id="rId7"/>
    <p:sldId id="324" r:id="rId8"/>
    <p:sldId id="325" r:id="rId9"/>
  </p:sldIdLst>
  <p:sldSz cx="12188825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29" autoAdjust="0"/>
  </p:normalViewPr>
  <p:slideViewPr>
    <p:cSldViewPr showGuides="1">
      <p:cViewPr varScale="1">
        <p:scale>
          <a:sx n="114" d="100"/>
          <a:sy n="114" d="100"/>
        </p:scale>
        <p:origin x="186" y="114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10/25/2018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10/25/2018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10/25/2018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10/25/2018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Fiber Optic Network Audit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SUMMARY &amp; RECOMMENDATIONS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13" y="1488757"/>
            <a:ext cx="4267199" cy="1340168"/>
          </a:xfrm>
          <a:prstGeom prst="rect">
            <a:avLst/>
          </a:prstGeom>
          <a:effectLst>
            <a:glow rad="63500">
              <a:schemeClr val="tx1">
                <a:alpha val="0"/>
              </a:schemeClr>
            </a:glow>
          </a:effectLst>
        </p:spPr>
      </p:pic>
      <p:pic>
        <p:nvPicPr>
          <p:cNvPr id="24" name="Picture 23" descr="NIS Logo2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9124756" y="5117068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Presented by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Telecommunications Utility Audit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NI Solutions, Inc. (NIS) would like to thank the Mayor, </a:t>
            </a:r>
            <a:br>
              <a:rPr lang="en-US" sz="2800" dirty="0"/>
            </a:br>
            <a:r>
              <a:rPr lang="en-US" sz="2800" dirty="0"/>
              <a:t>City Council, and the Rochelle Municipal Utilities management team for hiring us to provide</a:t>
            </a:r>
            <a:br>
              <a:rPr lang="en-US" sz="2800" dirty="0"/>
            </a:br>
            <a:r>
              <a:rPr lang="en-US" sz="2800" dirty="0"/>
              <a:t>the following services:</a:t>
            </a:r>
          </a:p>
          <a:p>
            <a:r>
              <a:rPr lang="en-US" dirty="0"/>
              <a:t>Conduct an analysis of the existing network</a:t>
            </a:r>
          </a:p>
          <a:p>
            <a:r>
              <a:rPr lang="en-US" dirty="0"/>
              <a:t>Recommend improvements needed</a:t>
            </a:r>
          </a:p>
          <a:p>
            <a:r>
              <a:rPr lang="en-US" dirty="0"/>
              <a:t>Make best use of existing infrastructure</a:t>
            </a:r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Network Provides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Municipal IT needs</a:t>
            </a:r>
          </a:p>
          <a:p>
            <a:r>
              <a:rPr lang="en-US" dirty="0"/>
              <a:t>Internet service to all local businesses</a:t>
            </a:r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5696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Electronics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Old, obsolete equipment</a:t>
            </a:r>
          </a:p>
          <a:p>
            <a:r>
              <a:rPr lang="en-US" dirty="0"/>
              <a:t>Current offerings of 5 to 100 Mb/s</a:t>
            </a:r>
          </a:p>
          <a:p>
            <a:pPr lvl="1"/>
            <a:r>
              <a:rPr lang="en-US" dirty="0"/>
              <a:t>Schools offered faster speeds up to 1 Gb/s</a:t>
            </a:r>
          </a:p>
          <a:p>
            <a:r>
              <a:rPr lang="en-US" dirty="0"/>
              <a:t>Speeds offered on a shared best effort basis</a:t>
            </a:r>
          </a:p>
          <a:p>
            <a:r>
              <a:rPr lang="en-US" dirty="0"/>
              <a:t>Service level agreement provides one-hour response time</a:t>
            </a:r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0076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Outside Plant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Observed to be in generally good condition</a:t>
            </a:r>
          </a:p>
          <a:p>
            <a:r>
              <a:rPr lang="en-US" dirty="0"/>
              <a:t>No well-documented or up-to-date splice charts available</a:t>
            </a:r>
          </a:p>
          <a:p>
            <a:r>
              <a:rPr lang="en-US" dirty="0"/>
              <a:t>No network diagram exists showing which fiber strands are being used for what purpose along with available path</a:t>
            </a:r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00106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System Challenges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 reconciliation of customer list with active services</a:t>
            </a:r>
          </a:p>
          <a:p>
            <a:r>
              <a:rPr lang="en-US" dirty="0"/>
              <a:t>Unable to verify customers are being billed properly</a:t>
            </a:r>
          </a:p>
          <a:p>
            <a:r>
              <a:rPr lang="en-US" dirty="0"/>
              <a:t>Difficult to troubleshoot faults on network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6572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Replace existing equipment with modern GPON equipment</a:t>
            </a:r>
            <a:br>
              <a:rPr lang="en-US" dirty="0"/>
            </a:br>
            <a:r>
              <a:rPr lang="en-US" dirty="0"/>
              <a:t>designed for metro service</a:t>
            </a:r>
          </a:p>
          <a:p>
            <a:pPr lvl="1"/>
            <a:r>
              <a:rPr lang="en-US" dirty="0"/>
              <a:t>Estimated cost to replace: $25,000</a:t>
            </a:r>
          </a:p>
          <a:p>
            <a:r>
              <a:rPr lang="en-US" dirty="0"/>
              <a:t>Enable better integration with billing systems</a:t>
            </a:r>
          </a:p>
          <a:p>
            <a:r>
              <a:rPr lang="en-US" dirty="0"/>
              <a:t>Simplify provisioning of new services</a:t>
            </a:r>
          </a:p>
          <a:p>
            <a:r>
              <a:rPr lang="en-US" dirty="0"/>
              <a:t>Identify potential partners for FTTH</a:t>
            </a:r>
          </a:p>
          <a:p>
            <a:endParaRPr lang="en-US" dirty="0"/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371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723812" y="1798316"/>
            <a:ext cx="609600" cy="71628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Questions?</a:t>
            </a:r>
          </a:p>
        </p:txBody>
      </p:sp>
      <p:pic>
        <p:nvPicPr>
          <p:cNvPr id="4" name="Picture 3" descr="NIS Logo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2812" y="5486400"/>
            <a:ext cx="3298315" cy="957898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3843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4CBF9558-C12D-4F51-9AA3-9D0796951DBC}" vid="{FFC159E6-A134-46E7-B1A0-C306E39FC295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150</TotalTime>
  <Words>148</Words>
  <Application>Microsoft Office PowerPoint</Application>
  <PresentationFormat>Custom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Corbel</vt:lpstr>
      <vt:lpstr>Digital Blue Tunnel 16x9</vt:lpstr>
      <vt:lpstr>Fiber Optic Network Audit</vt:lpstr>
      <vt:lpstr>Telecommunications Utility Audit</vt:lpstr>
      <vt:lpstr>Existing Network Provides</vt:lpstr>
      <vt:lpstr>Existing Electronics</vt:lpstr>
      <vt:lpstr>Outside Plant</vt:lpstr>
      <vt:lpstr>Current System Challenges</vt:lpstr>
      <vt:lpstr>Recommendations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Fiber Optic Network Audit</dc:title>
  <dc:creator>Brian Ho</dc:creator>
  <cp:lastModifiedBy>Sue Messer</cp:lastModifiedBy>
  <cp:revision>20</cp:revision>
  <dcterms:created xsi:type="dcterms:W3CDTF">2018-10-22T18:32:05Z</dcterms:created>
  <dcterms:modified xsi:type="dcterms:W3CDTF">2018-10-25T15:34:11Z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