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2" r:id="rId2"/>
    <p:sldId id="318" r:id="rId3"/>
    <p:sldId id="320" r:id="rId4"/>
    <p:sldId id="319" r:id="rId5"/>
    <p:sldId id="321" r:id="rId6"/>
    <p:sldId id="322" r:id="rId7"/>
    <p:sldId id="323" r:id="rId8"/>
  </p:sldIdLst>
  <p:sldSz cx="9144000" cy="6858000" type="screen4x3"/>
  <p:notesSz cx="6894513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221" autoAdjust="0"/>
  </p:normalViewPr>
  <p:slideViewPr>
    <p:cSldViewPr>
      <p:cViewPr varScale="1">
        <p:scale>
          <a:sx n="102" d="100"/>
          <a:sy n="102" d="100"/>
        </p:scale>
        <p:origin x="188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8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City of Rochelle
EAV</a:t>
            </a:r>
          </a:p>
        </c:rich>
      </c:tx>
      <c:layout>
        <c:manualLayout>
          <c:xMode val="edge"/>
          <c:yMode val="edge"/>
          <c:x val="0.43149466316710411"/>
          <c:y val="1.963343440876193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056939501779356"/>
          <c:y val="0.15575916230366493"/>
          <c:w val="0.7909252669039144"/>
          <c:h val="0.4725130890052355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EAV!$C$3</c:f>
              <c:strCache>
                <c:ptCount val="1"/>
                <c:pt idx="0">
                  <c:v>EAV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multiLvlStrRef>
              <c:f>EAV!$C$15:$E$24</c:f>
              <c:multiLvlStrCache>
                <c:ptCount val="10"/>
                <c:lvl>
                  <c:pt idx="0">
                    <c:v>2009</c:v>
                  </c:pt>
                  <c:pt idx="1">
                    <c:v>2010</c:v>
                  </c:pt>
                  <c:pt idx="2">
                    <c:v>2011</c:v>
                  </c:pt>
                  <c:pt idx="3">
                    <c:v>2012</c:v>
                  </c:pt>
                  <c:pt idx="4">
                    <c:v>2013</c:v>
                  </c:pt>
                  <c:pt idx="5">
                    <c:v>2014</c:v>
                  </c:pt>
                  <c:pt idx="6">
                    <c:v>2015</c:v>
                  </c:pt>
                  <c:pt idx="7">
                    <c:v>2016</c:v>
                  </c:pt>
                  <c:pt idx="8">
                    <c:v>2017</c:v>
                  </c:pt>
                  <c:pt idx="9">
                    <c:v>Estimated 2018</c:v>
                  </c:pt>
                </c:lvl>
                <c:lvl>
                  <c:pt idx="0">
                    <c:v>Amount</c:v>
                  </c:pt>
                  <c:pt idx="1">
                    <c:v>Amount</c:v>
                  </c:pt>
                  <c:pt idx="2">
                    <c:v>Amount</c:v>
                  </c:pt>
                  <c:pt idx="3">
                    <c:v>Amount</c:v>
                  </c:pt>
                  <c:pt idx="4">
                    <c:v>Amount</c:v>
                  </c:pt>
                  <c:pt idx="5">
                    <c:v>Amount</c:v>
                  </c:pt>
                  <c:pt idx="6">
                    <c:v>Amount</c:v>
                  </c:pt>
                  <c:pt idx="7">
                    <c:v>Amount</c:v>
                  </c:pt>
                  <c:pt idx="8">
                    <c:v>Amount</c:v>
                  </c:pt>
                  <c:pt idx="9">
                    <c:v>Amount</c:v>
                  </c:pt>
                </c:lvl>
                <c:lvl>
                  <c:pt idx="0">
                    <c:v>208,585,360</c:v>
                  </c:pt>
                  <c:pt idx="1">
                    <c:v>205,434,601</c:v>
                  </c:pt>
                  <c:pt idx="2">
                    <c:v>219,179,369</c:v>
                  </c:pt>
                  <c:pt idx="3">
                    <c:v>214,164,805</c:v>
                  </c:pt>
                  <c:pt idx="4">
                    <c:v>216,878,407</c:v>
                  </c:pt>
                  <c:pt idx="5">
                    <c:v>211,439,971</c:v>
                  </c:pt>
                  <c:pt idx="6">
                    <c:v>224,558,825</c:v>
                  </c:pt>
                  <c:pt idx="7">
                    <c:v>225,342,929</c:v>
                  </c:pt>
                  <c:pt idx="8">
                    <c:v>242,658,481</c:v>
                  </c:pt>
                  <c:pt idx="9">
                    <c:v>243,981,583</c:v>
                  </c:pt>
                </c:lvl>
              </c:multiLvlStrCache>
            </c:multiLvlStrRef>
          </c:cat>
          <c:val>
            <c:numRef>
              <c:f>EAV!$C$15:$C$24</c:f>
              <c:numCache>
                <c:formatCode>#,##0;[Red]#,##0</c:formatCode>
                <c:ptCount val="10"/>
                <c:pt idx="0">
                  <c:v>208585360</c:v>
                </c:pt>
                <c:pt idx="1">
                  <c:v>205434601</c:v>
                </c:pt>
                <c:pt idx="2">
                  <c:v>219179369</c:v>
                </c:pt>
                <c:pt idx="3">
                  <c:v>214164805</c:v>
                </c:pt>
                <c:pt idx="4">
                  <c:v>216878407</c:v>
                </c:pt>
                <c:pt idx="5">
                  <c:v>211439971</c:v>
                </c:pt>
                <c:pt idx="6">
                  <c:v>224558825</c:v>
                </c:pt>
                <c:pt idx="7">
                  <c:v>225342929</c:v>
                </c:pt>
                <c:pt idx="8">
                  <c:v>242658481</c:v>
                </c:pt>
                <c:pt idx="9">
                  <c:v>243981583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6E-4A98-8C3F-16EF499D3F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61645632"/>
        <c:axId val="1"/>
      </c:barChart>
      <c:catAx>
        <c:axId val="4616456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
 Year and EAV
</a:t>
                </a:r>
              </a:p>
            </c:rich>
          </c:tx>
          <c:layout>
            <c:manualLayout>
              <c:xMode val="edge"/>
              <c:yMode val="edge"/>
              <c:x val="0.48309594634004083"/>
              <c:y val="0.80104710963798342"/>
            </c:manualLayout>
          </c:layout>
          <c:overlay val="0"/>
          <c:spPr>
            <a:noFill/>
            <a:ln w="25400">
              <a:noFill/>
            </a:ln>
          </c:spPr>
        </c:title>
        <c:numFmt formatCode="\$#,##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  <c:max val="25000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EAV</a:t>
                </a:r>
              </a:p>
            </c:rich>
          </c:tx>
          <c:layout>
            <c:manualLayout>
              <c:xMode val="edge"/>
              <c:yMode val="edge"/>
              <c:x val="1.067623213764946E-2"/>
              <c:y val="0.36649214839366939"/>
            </c:manualLayout>
          </c:layout>
          <c:overlay val="0"/>
          <c:spPr>
            <a:noFill/>
            <a:ln w="25400">
              <a:noFill/>
            </a:ln>
          </c:spPr>
        </c:title>
        <c:numFmt formatCode="\$#,##0;[Red]\$#,##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61645632"/>
        <c:crosses val="autoZero"/>
        <c:crossBetween val="between"/>
        <c:majorUnit val="20000000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94333333333333336"/>
          <c:y val="0.3611110872784124"/>
          <c:w val="5.222222222222217E-2"/>
          <c:h val="3.2679663418994365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55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9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City of Rochelle
Property Tax Levy</a:t>
            </a:r>
          </a:p>
        </c:rich>
      </c:tx>
      <c:layout>
        <c:manualLayout>
          <c:xMode val="edge"/>
          <c:yMode val="edge"/>
          <c:x val="0.41992884222805482"/>
          <c:y val="1.963343440876193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0498220640569393"/>
          <c:y val="0.17408376963350788"/>
          <c:w val="0.7971530249110319"/>
          <c:h val="0.5445026178010472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'Tax Rate Data'!$C$3</c:f>
              <c:strCache>
                <c:ptCount val="1"/>
                <c:pt idx="0">
                  <c:v>Tax Rate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multiLvlStrRef>
              <c:f>'Tax Rate Data'!$C$15:$E$25</c:f>
              <c:multiLvlStrCache>
                <c:ptCount val="11"/>
                <c:lvl>
                  <c:pt idx="0">
                    <c:v>2009</c:v>
                  </c:pt>
                  <c:pt idx="1">
                    <c:v>2010</c:v>
                  </c:pt>
                  <c:pt idx="2">
                    <c:v>2011</c:v>
                  </c:pt>
                  <c:pt idx="3">
                    <c:v>2012</c:v>
                  </c:pt>
                  <c:pt idx="4">
                    <c:v>2013</c:v>
                  </c:pt>
                  <c:pt idx="5">
                    <c:v>2014</c:v>
                  </c:pt>
                  <c:pt idx="6">
                    <c:v>2015</c:v>
                  </c:pt>
                  <c:pt idx="7">
                    <c:v>2016</c:v>
                  </c:pt>
                  <c:pt idx="8">
                    <c:v>2017</c:v>
                  </c:pt>
                  <c:pt idx="9">
                    <c:v>2018</c:v>
                  </c:pt>
                  <c:pt idx="10">
                    <c:v>2018</c:v>
                  </c:pt>
                </c:lvl>
                <c:lvl>
                  <c:pt idx="0">
                    <c:v>Rate</c:v>
                  </c:pt>
                  <c:pt idx="1">
                    <c:v>Rate</c:v>
                  </c:pt>
                  <c:pt idx="2">
                    <c:v>Rate</c:v>
                  </c:pt>
                  <c:pt idx="3">
                    <c:v>Rate</c:v>
                  </c:pt>
                  <c:pt idx="4">
                    <c:v>Rate</c:v>
                  </c:pt>
                  <c:pt idx="5">
                    <c:v>Rate</c:v>
                  </c:pt>
                  <c:pt idx="6">
                    <c:v>Rate</c:v>
                  </c:pt>
                  <c:pt idx="7">
                    <c:v>Rate</c:v>
                  </c:pt>
                  <c:pt idx="8">
                    <c:v>Rate</c:v>
                  </c:pt>
                  <c:pt idx="9">
                    <c:v>Rate   2.00% Incr</c:v>
                  </c:pt>
                  <c:pt idx="10">
                    <c:v>Rate  4.95% Incr</c:v>
                  </c:pt>
                </c:lvl>
                <c:lvl>
                  <c:pt idx="0">
                    <c:v>0.83491</c:v>
                  </c:pt>
                  <c:pt idx="1">
                    <c:v>0.85879</c:v>
                  </c:pt>
                  <c:pt idx="2">
                    <c:v>0.87663</c:v>
                  </c:pt>
                  <c:pt idx="3">
                    <c:v>0.94226</c:v>
                  </c:pt>
                  <c:pt idx="4">
                    <c:v>1.00483</c:v>
                  </c:pt>
                  <c:pt idx="5">
                    <c:v>1.02929</c:v>
                  </c:pt>
                  <c:pt idx="6">
                    <c:v>1.01409</c:v>
                  </c:pt>
                  <c:pt idx="7">
                    <c:v>1.05306</c:v>
                  </c:pt>
                  <c:pt idx="8">
                    <c:v>1.00775</c:v>
                  </c:pt>
                  <c:pt idx="9">
                    <c:v>1.03801</c:v>
                  </c:pt>
                  <c:pt idx="10">
                    <c:v>1.06729</c:v>
                  </c:pt>
                </c:lvl>
              </c:multiLvlStrCache>
            </c:multiLvlStrRef>
          </c:cat>
          <c:val>
            <c:numRef>
              <c:f>'Tax Rate Data'!$C$15:$C$25</c:f>
              <c:numCache>
                <c:formatCode>0.00000</c:formatCode>
                <c:ptCount val="11"/>
                <c:pt idx="0">
                  <c:v>0.83491000000000004</c:v>
                </c:pt>
                <c:pt idx="1">
                  <c:v>0.85878600000000005</c:v>
                </c:pt>
                <c:pt idx="2">
                  <c:v>0.87663000000000002</c:v>
                </c:pt>
                <c:pt idx="3">
                  <c:v>0.94225999999999999</c:v>
                </c:pt>
                <c:pt idx="4">
                  <c:v>1.0048299999999999</c:v>
                </c:pt>
                <c:pt idx="5">
                  <c:v>1.029291</c:v>
                </c:pt>
                <c:pt idx="6">
                  <c:v>1.0140899999999999</c:v>
                </c:pt>
                <c:pt idx="7">
                  <c:v>1.0530600000000001</c:v>
                </c:pt>
                <c:pt idx="8">
                  <c:v>1.0077499999999999</c:v>
                </c:pt>
                <c:pt idx="9">
                  <c:v>1.0380069999999999</c:v>
                </c:pt>
                <c:pt idx="10">
                  <c:v>1.0672919999999999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F0-421F-AE8D-7270195D68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60460264"/>
        <c:axId val="1"/>
      </c:barChart>
      <c:catAx>
        <c:axId val="4604602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
YEAR and RATE
</a:t>
                </a:r>
              </a:p>
            </c:rich>
          </c:tx>
          <c:layout>
            <c:manualLayout>
              <c:xMode val="edge"/>
              <c:yMode val="edge"/>
              <c:x val="0.44483989501312332"/>
              <c:y val="0.8625654443523739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  <c:max val="1.3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Rate/$100 EAV</a:t>
                </a:r>
              </a:p>
            </c:rich>
          </c:tx>
          <c:layout>
            <c:manualLayout>
              <c:xMode val="edge"/>
              <c:yMode val="edge"/>
              <c:x val="8.8968212306794973E-3"/>
              <c:y val="0.35471212206749841"/>
            </c:manualLayout>
          </c:layout>
          <c:overlay val="0"/>
          <c:spPr>
            <a:noFill/>
            <a:ln w="25400">
              <a:noFill/>
            </a:ln>
          </c:spPr>
        </c:title>
        <c:numFmt formatCode="0.000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60460264"/>
        <c:crosses val="autoZero"/>
        <c:crossBetween val="between"/>
        <c:majorUnit val="0.1"/>
        <c:minorUnit val="2.0000000000000004E-2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91555555555555557"/>
          <c:y val="0.46078435241857751"/>
          <c:w val="7.8888888888888897E-2"/>
          <c:h val="3.2679663418994365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7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7676" cy="458788"/>
          </a:xfrm>
          <a:prstGeom prst="rect">
            <a:avLst/>
          </a:prstGeom>
        </p:spPr>
        <p:txBody>
          <a:bodyPr vert="horz" lIns="90846" tIns="45423" rIns="90846" bIns="454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5252" y="0"/>
            <a:ext cx="2987676" cy="458788"/>
          </a:xfrm>
          <a:prstGeom prst="rect">
            <a:avLst/>
          </a:prstGeom>
        </p:spPr>
        <p:txBody>
          <a:bodyPr vert="horz" lIns="90846" tIns="45423" rIns="90846" bIns="45423" rtlCol="0"/>
          <a:lstStyle>
            <a:lvl1pPr algn="r">
              <a:defRPr sz="1200"/>
            </a:lvl1pPr>
          </a:lstStyle>
          <a:p>
            <a:fld id="{23BCFB6F-DD46-4B6B-8804-0A466A927D15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87388"/>
            <a:ext cx="4592637" cy="3443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46" tIns="45423" rIns="90846" bIns="454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7" y="4360865"/>
            <a:ext cx="5516562" cy="4130675"/>
          </a:xfrm>
          <a:prstGeom prst="rect">
            <a:avLst/>
          </a:prstGeom>
        </p:spPr>
        <p:txBody>
          <a:bodyPr vert="horz" lIns="90846" tIns="45423" rIns="90846" bIns="4542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20138"/>
            <a:ext cx="2987676" cy="458787"/>
          </a:xfrm>
          <a:prstGeom prst="rect">
            <a:avLst/>
          </a:prstGeom>
        </p:spPr>
        <p:txBody>
          <a:bodyPr vert="horz" lIns="90846" tIns="45423" rIns="90846" bIns="454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5252" y="8720138"/>
            <a:ext cx="2987676" cy="458787"/>
          </a:xfrm>
          <a:prstGeom prst="rect">
            <a:avLst/>
          </a:prstGeom>
        </p:spPr>
        <p:txBody>
          <a:bodyPr vert="horz" lIns="90846" tIns="45423" rIns="90846" bIns="45423" rtlCol="0" anchor="b"/>
          <a:lstStyle>
            <a:lvl1pPr algn="r">
              <a:defRPr sz="1200"/>
            </a:lvl1pPr>
          </a:lstStyle>
          <a:p>
            <a:fld id="{32C9849C-F09C-4602-9E27-3C5EE8E05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955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63210-C77E-4453-B50A-E04FAF354B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497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59445-D435-45D2-B12A-CA0E366C22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163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2A01B-5F28-4DEF-A900-EC1DEF1BB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23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71798-35EB-46E4-8D1D-0C3794157C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257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FE56D-F7F7-4609-8E53-7D434A61F1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146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65808-D782-4293-99D2-6778FD2E4C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40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97530-7E97-4D4D-B191-3AF073662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614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1B947-F2D6-4E6B-BBCA-2D6E35BD5E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611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28E49-502C-4ABE-B8DD-BA22E75819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1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3D79C-C632-4114-A156-B44CEFD06F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796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974E3-E544-438C-8B3D-F6712AC16A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851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63807F9-2A79-40D0-AF1A-035B3AC058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City of Rochelle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i="1" dirty="0"/>
              <a:t>2018 Property Tax Levy</a:t>
            </a:r>
          </a:p>
          <a:p>
            <a:pPr eaLnBrk="1" hangingPunct="1">
              <a:lnSpc>
                <a:spcPct val="80000"/>
              </a:lnSpc>
            </a:pPr>
            <a:endParaRPr lang="en-US" sz="2800" i="1" dirty="0"/>
          </a:p>
          <a:p>
            <a:pPr eaLnBrk="1" hangingPunct="1">
              <a:lnSpc>
                <a:spcPct val="80000"/>
              </a:lnSpc>
            </a:pPr>
            <a:endParaRPr lang="en-US" sz="2800" dirty="0"/>
          </a:p>
          <a:p>
            <a:pPr eaLnBrk="1" hangingPunct="1">
              <a:lnSpc>
                <a:spcPct val="80000"/>
              </a:lnSpc>
            </a:pPr>
            <a:r>
              <a:rPr lang="en-US" sz="2800" dirty="0"/>
              <a:t>November 13, 2018</a:t>
            </a:r>
          </a:p>
          <a:p>
            <a:pPr eaLnBrk="1" hangingPunct="1">
              <a:lnSpc>
                <a:spcPct val="80000"/>
              </a:lnSpc>
            </a:pPr>
            <a:endParaRPr lang="en-US" sz="2800" dirty="0"/>
          </a:p>
          <a:p>
            <a:pPr eaLnBrk="1" hangingPunct="1">
              <a:lnSpc>
                <a:spcPct val="80000"/>
              </a:lnSpc>
            </a:pPr>
            <a:endParaRPr lang="en-US" sz="2800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85800"/>
            <a:ext cx="29718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774A2B9-AE0A-4F5C-893D-99526ACC44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851159"/>
              </p:ext>
            </p:extLst>
          </p:nvPr>
        </p:nvGraphicFramePr>
        <p:xfrm>
          <a:off x="152400" y="152401"/>
          <a:ext cx="8839200" cy="655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4942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F3732A10-BF3B-4758-8DA4-36B9D12C16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8776079"/>
              </p:ext>
            </p:extLst>
          </p:nvPr>
        </p:nvGraphicFramePr>
        <p:xfrm>
          <a:off x="76200" y="142875"/>
          <a:ext cx="8991600" cy="657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Worksheet" r:id="rId3" imgW="8477312" imgH="6572340" progId="Excel.Sheet.8">
                  <p:embed/>
                </p:oleObj>
              </mc:Choice>
              <mc:Fallback>
                <p:oleObj name="Worksheet" r:id="rId3" imgW="8477312" imgH="6572340" progId="Excel.Sheet.8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F3732A10-BF3B-4758-8DA4-36B9D12C16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200" y="142875"/>
                        <a:ext cx="8991600" cy="6572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3418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BFB0BD03-7D3A-42B2-8D72-23694DEBC6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1845331"/>
              </p:ext>
            </p:extLst>
          </p:nvPr>
        </p:nvGraphicFramePr>
        <p:xfrm>
          <a:off x="57150" y="142875"/>
          <a:ext cx="9029700" cy="657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Worksheet" r:id="rId3" imgW="9029734" imgH="6572340" progId="Excel.Sheet.8">
                  <p:embed/>
                </p:oleObj>
              </mc:Choice>
              <mc:Fallback>
                <p:oleObj name="Worksheet" r:id="rId3" imgW="9029734" imgH="6572340" progId="Excel.Sheet.8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BFB0BD03-7D3A-42B2-8D72-23694DEBC6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150" y="142875"/>
                        <a:ext cx="9029700" cy="6572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940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ED32809-8D58-4D39-8F11-32FF5CDB86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723342"/>
              </p:ext>
            </p:extLst>
          </p:nvPr>
        </p:nvGraphicFramePr>
        <p:xfrm>
          <a:off x="152400" y="152400"/>
          <a:ext cx="8839200" cy="6553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62867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FD31AC6-DDDF-4752-A9AC-59919C6572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248712"/>
              </p:ext>
            </p:extLst>
          </p:nvPr>
        </p:nvGraphicFramePr>
        <p:xfrm>
          <a:off x="76200" y="1066801"/>
          <a:ext cx="8991604" cy="4551750"/>
        </p:xfrm>
        <a:graphic>
          <a:graphicData uri="http://schemas.openxmlformats.org/drawingml/2006/table">
            <a:tbl>
              <a:tblPr/>
              <a:tblGrid>
                <a:gridCol w="1382574">
                  <a:extLst>
                    <a:ext uri="{9D8B030D-6E8A-4147-A177-3AD203B41FA5}">
                      <a16:colId xmlns:a16="http://schemas.microsoft.com/office/drawing/2014/main" val="153626530"/>
                    </a:ext>
                  </a:extLst>
                </a:gridCol>
                <a:gridCol w="576884">
                  <a:extLst>
                    <a:ext uri="{9D8B030D-6E8A-4147-A177-3AD203B41FA5}">
                      <a16:colId xmlns:a16="http://schemas.microsoft.com/office/drawing/2014/main" val="4057776756"/>
                    </a:ext>
                  </a:extLst>
                </a:gridCol>
                <a:gridCol w="701024">
                  <a:extLst>
                    <a:ext uri="{9D8B030D-6E8A-4147-A177-3AD203B41FA5}">
                      <a16:colId xmlns:a16="http://schemas.microsoft.com/office/drawing/2014/main" val="2359696350"/>
                    </a:ext>
                  </a:extLst>
                </a:gridCol>
                <a:gridCol w="701024">
                  <a:extLst>
                    <a:ext uri="{9D8B030D-6E8A-4147-A177-3AD203B41FA5}">
                      <a16:colId xmlns:a16="http://schemas.microsoft.com/office/drawing/2014/main" val="2232746082"/>
                    </a:ext>
                  </a:extLst>
                </a:gridCol>
                <a:gridCol w="701024">
                  <a:extLst>
                    <a:ext uri="{9D8B030D-6E8A-4147-A177-3AD203B41FA5}">
                      <a16:colId xmlns:a16="http://schemas.microsoft.com/office/drawing/2014/main" val="1891693632"/>
                    </a:ext>
                  </a:extLst>
                </a:gridCol>
                <a:gridCol w="701024">
                  <a:extLst>
                    <a:ext uri="{9D8B030D-6E8A-4147-A177-3AD203B41FA5}">
                      <a16:colId xmlns:a16="http://schemas.microsoft.com/office/drawing/2014/main" val="1912556971"/>
                    </a:ext>
                  </a:extLst>
                </a:gridCol>
                <a:gridCol w="701024">
                  <a:extLst>
                    <a:ext uri="{9D8B030D-6E8A-4147-A177-3AD203B41FA5}">
                      <a16:colId xmlns:a16="http://schemas.microsoft.com/office/drawing/2014/main" val="3061403666"/>
                    </a:ext>
                  </a:extLst>
                </a:gridCol>
                <a:gridCol w="701024">
                  <a:extLst>
                    <a:ext uri="{9D8B030D-6E8A-4147-A177-3AD203B41FA5}">
                      <a16:colId xmlns:a16="http://schemas.microsoft.com/office/drawing/2014/main" val="2566757842"/>
                    </a:ext>
                  </a:extLst>
                </a:gridCol>
                <a:gridCol w="701024">
                  <a:extLst>
                    <a:ext uri="{9D8B030D-6E8A-4147-A177-3AD203B41FA5}">
                      <a16:colId xmlns:a16="http://schemas.microsoft.com/office/drawing/2014/main" val="1732128790"/>
                    </a:ext>
                  </a:extLst>
                </a:gridCol>
                <a:gridCol w="701024">
                  <a:extLst>
                    <a:ext uri="{9D8B030D-6E8A-4147-A177-3AD203B41FA5}">
                      <a16:colId xmlns:a16="http://schemas.microsoft.com/office/drawing/2014/main" val="2572104883"/>
                    </a:ext>
                  </a:extLst>
                </a:gridCol>
                <a:gridCol w="701024">
                  <a:extLst>
                    <a:ext uri="{9D8B030D-6E8A-4147-A177-3AD203B41FA5}">
                      <a16:colId xmlns:a16="http://schemas.microsoft.com/office/drawing/2014/main" val="2298484124"/>
                    </a:ext>
                  </a:extLst>
                </a:gridCol>
                <a:gridCol w="722930">
                  <a:extLst>
                    <a:ext uri="{9D8B030D-6E8A-4147-A177-3AD203B41FA5}">
                      <a16:colId xmlns:a16="http://schemas.microsoft.com/office/drawing/2014/main" val="2214894659"/>
                    </a:ext>
                  </a:extLst>
                </a:gridCol>
              </a:tblGrid>
              <a:tr h="18207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Helv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Helv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Helv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Helv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Helv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1355652"/>
                  </a:ext>
                </a:extLst>
              </a:tr>
              <a:tr h="18207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TAX LEVY RECAP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Helv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Helv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Helv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Helv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Helv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5849736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Helv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Helv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Helv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Helv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Helv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1751175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Helv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Helv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Helv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Helv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effectLst/>
                        <a:latin typeface="Helv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704120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2010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2011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2012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2013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2014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2015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2016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2017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2018 2%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2018 4.95%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5349814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FUND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Max. Rate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Actual Rate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Actual Rate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Actual Rate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Actual Rate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Actual Rate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Actual Rate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Actual Rate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Actual Rate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Est Rate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sng" strike="noStrike">
                          <a:effectLst/>
                          <a:latin typeface="Arial" panose="020B0604020202020204" pitchFamily="34" charset="0"/>
                        </a:rPr>
                        <a:t>Est Rate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3901347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General Corporate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0.250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0.25000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0.25000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0.25000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0.25000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0.25000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0.25000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0.24464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0.22183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0.18700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0.21629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526089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Bond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0.03183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0.02901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0.02891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0.02817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0.02818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0.02824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0.02753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0.00797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0.02373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0.02373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8194448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I.M.R.F.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0.09069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0.08782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0.11113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0.11127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0.08040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0.09485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0.06905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0.07344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0.06689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0.06689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9602415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Fire Protection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0.075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0.07500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0.07500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0.07500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0.07500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0.07500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0.07500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0.07500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0.07357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0.07500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0.07500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1839317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Fire Pension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0.03813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0.03601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0.03735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0.11015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0.12027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0.12656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0.16176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0.15701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0.16193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0.16193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8928842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Police Protection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0.075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0.07441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0.07500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0.07500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0.07500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0.07500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0.07500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0.07500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0.07357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0.07500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0.07500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9688031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effectLst/>
                          <a:latin typeface="Arial" panose="020B0604020202020204" pitchFamily="34" charset="0"/>
                        </a:rPr>
                        <a:t>Police Pension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0.05013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0.04735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0.04903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0.10951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0.14174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0.14223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0.18172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0.18837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0.20631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0.20631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1721797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Garbage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0.200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6385418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Audit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0.01536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0.01517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0.01611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0.01600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0.01821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0.01737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0.01071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0.00582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0.01107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0.01107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1565639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Insurance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0.07494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0.10161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0.13074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0.06236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0.10263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0.03687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0.07267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0.09506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0.14411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0.14411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613837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Street &amp; Bridge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0.102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4689375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Street Lighting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0.050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0.05000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0.05000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0.05000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0.05000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0.05000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0.05000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0.05000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9479857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Band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0.040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8441068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Social Security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0.000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0.08986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0.08966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0.09899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0.09737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0.09222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0.09797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0.06498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0.09149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0.06696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0.06696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9272724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School Crossing Guard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0.020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0.02000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0.02000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0.02000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0.02000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0.02000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0.02000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0.02000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0.01962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0.02000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0.02000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1125507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TOTAL: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0.81160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0.86035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0.87663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0.94226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1.00483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1.05365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1.01409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1.05306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1.00775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1.03801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1.06729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1064646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0024240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EAV $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201,886,852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219,179,369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214,164,805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215,682,064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211,439,971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224,558,825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231,369,031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242,658,481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243,981,583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243,981,583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1129114"/>
                  </a:ext>
                </a:extLst>
              </a:tr>
              <a:tr h="182070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EXT $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$1,736,927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$1,921,388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$2,017,985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$2,167,232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$2,227,835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$2,277,229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$2,436,455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$2,445,391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$2,532,546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 dirty="0">
                          <a:effectLst/>
                          <a:latin typeface="Arial" panose="020B0604020202020204" pitchFamily="34" charset="0"/>
                        </a:rPr>
                        <a:t>$2,603,996 </a:t>
                      </a:r>
                    </a:p>
                  </a:txBody>
                  <a:tcPr marL="6687" marR="6687" marT="66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9670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308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43DE8CC-AF1C-4035-9F9E-7F3657787A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479575"/>
              </p:ext>
            </p:extLst>
          </p:nvPr>
        </p:nvGraphicFramePr>
        <p:xfrm>
          <a:off x="457200" y="1219200"/>
          <a:ext cx="8229601" cy="4495799"/>
        </p:xfrm>
        <a:graphic>
          <a:graphicData uri="http://schemas.openxmlformats.org/drawingml/2006/table">
            <a:tbl>
              <a:tblPr/>
              <a:tblGrid>
                <a:gridCol w="2505661">
                  <a:extLst>
                    <a:ext uri="{9D8B030D-6E8A-4147-A177-3AD203B41FA5}">
                      <a16:colId xmlns:a16="http://schemas.microsoft.com/office/drawing/2014/main" val="2758667347"/>
                    </a:ext>
                  </a:extLst>
                </a:gridCol>
                <a:gridCol w="1586152">
                  <a:extLst>
                    <a:ext uri="{9D8B030D-6E8A-4147-A177-3AD203B41FA5}">
                      <a16:colId xmlns:a16="http://schemas.microsoft.com/office/drawing/2014/main" val="296944145"/>
                    </a:ext>
                  </a:extLst>
                </a:gridCol>
                <a:gridCol w="1920751">
                  <a:extLst>
                    <a:ext uri="{9D8B030D-6E8A-4147-A177-3AD203B41FA5}">
                      <a16:colId xmlns:a16="http://schemas.microsoft.com/office/drawing/2014/main" val="4184964626"/>
                    </a:ext>
                  </a:extLst>
                </a:gridCol>
                <a:gridCol w="2217037">
                  <a:extLst>
                    <a:ext uri="{9D8B030D-6E8A-4147-A177-3AD203B41FA5}">
                      <a16:colId xmlns:a16="http://schemas.microsoft.com/office/drawing/2014/main" val="2982868286"/>
                    </a:ext>
                  </a:extLst>
                </a:gridCol>
              </a:tblGrid>
              <a:tr h="40870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Residential Taxpayer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81837"/>
                  </a:ext>
                </a:extLst>
              </a:tr>
              <a:tr h="40870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Tax Levy Impact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7119181"/>
                  </a:ext>
                </a:extLst>
              </a:tr>
              <a:tr h="408709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2350539"/>
                  </a:ext>
                </a:extLst>
              </a:tr>
              <a:tr h="408709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2018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2018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6206922"/>
                  </a:ext>
                </a:extLst>
              </a:tr>
              <a:tr h="408709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2017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Proposed 2% Incr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Proposed 4.95% Incr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8683073"/>
                  </a:ext>
                </a:extLst>
              </a:tr>
              <a:tr h="408709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>
                          <a:effectLst/>
                          <a:latin typeface="Arial" panose="020B0604020202020204" pitchFamily="34" charset="0"/>
                        </a:rPr>
                        <a:t>Rate 1.007750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>
                          <a:effectLst/>
                          <a:latin typeface="Arial" panose="020B0604020202020204" pitchFamily="34" charset="0"/>
                        </a:rPr>
                        <a:t>Rate 1.038007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>
                          <a:effectLst/>
                          <a:latin typeface="Arial" panose="020B0604020202020204" pitchFamily="34" charset="0"/>
                        </a:rPr>
                        <a:t>Rate 1.067292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9114122"/>
                  </a:ext>
                </a:extLst>
              </a:tr>
              <a:tr h="40870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$100,000 Market Value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 $          335.91 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 $               346.00 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 $                    355.76 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3264190"/>
                  </a:ext>
                </a:extLst>
              </a:tr>
              <a:tr h="408709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1034655"/>
                  </a:ext>
                </a:extLst>
              </a:tr>
              <a:tr h="40870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$150,000 Market Value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 $          503.88 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 $               519.00 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 $                    533.65 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026622"/>
                  </a:ext>
                </a:extLst>
              </a:tr>
              <a:tr h="408709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610321"/>
                  </a:ext>
                </a:extLst>
              </a:tr>
              <a:tr h="40870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$200,000 Market Value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 $          671.84 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 $               692.01 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effectLst/>
                          <a:latin typeface="Arial" panose="020B0604020202020204" pitchFamily="34" charset="0"/>
                        </a:rPr>
                        <a:t> $                    711.53 </a:t>
                      </a:r>
                    </a:p>
                  </a:txBody>
                  <a:tcPr marL="7667" marR="7667" marT="76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78372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683244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369</Words>
  <Application>Microsoft Office PowerPoint</Application>
  <PresentationFormat>On-screen Show (4:3)</PresentationFormat>
  <Paragraphs>270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Helv</vt:lpstr>
      <vt:lpstr>Default Design</vt:lpstr>
      <vt:lpstr>Worksheet</vt:lpstr>
      <vt:lpstr>City of Rochelle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City Of Rochelle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cfrye</dc:creator>
  <cp:lastModifiedBy>Sue Messer</cp:lastModifiedBy>
  <cp:revision>36</cp:revision>
  <cp:lastPrinted>2016-11-14T21:00:25Z</cp:lastPrinted>
  <dcterms:created xsi:type="dcterms:W3CDTF">2008-11-22T19:32:21Z</dcterms:created>
  <dcterms:modified xsi:type="dcterms:W3CDTF">2018-11-07T17:36:41Z</dcterms:modified>
</cp:coreProperties>
</file>