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ags/tag1.xml" ContentType="application/vnd.openxmlformats-officedocument.presentationml.tags+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60" r:id="rId4"/>
    <p:sldId id="258" r:id="rId5"/>
    <p:sldId id="259" r:id="rId6"/>
    <p:sldId id="268" r:id="rId7"/>
    <p:sldId id="264" r:id="rId8"/>
    <p:sldId id="269" r:id="rId9"/>
    <p:sldId id="263" r:id="rId10"/>
    <p:sldId id="277" r:id="rId11"/>
    <p:sldId id="278"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630F3C-6D15-4EBB-A137-1D8ADC77A2ED}" v="2" dt="2019-03-20T14:04:03.0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5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1.xml"/><Relationship Id="rId1" Type="http://schemas.microsoft.com/office/2011/relationships/chartStyle" Target="style1.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jfiegens\AppData\Local\Packages\Microsoft.MicrosoftEdge_8wekyb3d8bbwe\TempState\Downloads\Pension%20Funding%20Gaming%20Revenues%2003181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Sheet1!$B$1</c:f>
              <c:strCache>
                <c:ptCount val="1"/>
                <c:pt idx="0">
                  <c:v>Total EAV by Fiscal Year</c:v>
                </c:pt>
              </c:strCache>
            </c:strRef>
          </c:tx>
          <c:invertIfNegative val="0"/>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Sheet1!$B$2:$B$12</c:f>
              <c:numCache>
                <c:formatCode>_(* #,##0_);_(* \(#,##0\);_(* "-"??_);_(@_)</c:formatCode>
                <c:ptCount val="11"/>
                <c:pt idx="0">
                  <c:v>192212120</c:v>
                </c:pt>
                <c:pt idx="1">
                  <c:v>202256512</c:v>
                </c:pt>
                <c:pt idx="2">
                  <c:v>208580720</c:v>
                </c:pt>
                <c:pt idx="3">
                  <c:v>205429674</c:v>
                </c:pt>
                <c:pt idx="4">
                  <c:v>219174098</c:v>
                </c:pt>
                <c:pt idx="5">
                  <c:v>218771428</c:v>
                </c:pt>
                <c:pt idx="6">
                  <c:v>225254378</c:v>
                </c:pt>
                <c:pt idx="7" formatCode="#,##0_);\(#,##0\)">
                  <c:v>222418543</c:v>
                </c:pt>
                <c:pt idx="8" formatCode="#,##0_);\(#,##0\)">
                  <c:v>235073952</c:v>
                </c:pt>
                <c:pt idx="9" formatCode="#,##0_);\(#,##0\)">
                  <c:v>239425471</c:v>
                </c:pt>
                <c:pt idx="10" formatCode="#,##0_);\(#,##0\)">
                  <c:v>257075131</c:v>
                </c:pt>
              </c:numCache>
            </c:numRef>
          </c:val>
          <c:extLst>
            <c:ext xmlns:c16="http://schemas.microsoft.com/office/drawing/2014/chart" uri="{C3380CC4-5D6E-409C-BE32-E72D297353CC}">
              <c16:uniqueId val="{00000000-9028-4175-80CF-9ED3A3C69093}"/>
            </c:ext>
          </c:extLst>
        </c:ser>
        <c:dLbls>
          <c:showLegendKey val="0"/>
          <c:showVal val="0"/>
          <c:showCatName val="0"/>
          <c:showSerName val="0"/>
          <c:showPercent val="0"/>
          <c:showBubbleSize val="0"/>
        </c:dLbls>
        <c:gapWidth val="150"/>
        <c:shape val="box"/>
        <c:axId val="43053056"/>
        <c:axId val="164147136"/>
        <c:axId val="0"/>
      </c:bar3DChart>
      <c:catAx>
        <c:axId val="43053056"/>
        <c:scaling>
          <c:orientation val="minMax"/>
        </c:scaling>
        <c:delete val="0"/>
        <c:axPos val="b"/>
        <c:numFmt formatCode="General" sourceLinked="1"/>
        <c:majorTickMark val="out"/>
        <c:minorTickMark val="none"/>
        <c:tickLblPos val="nextTo"/>
        <c:crossAx val="164147136"/>
        <c:crosses val="autoZero"/>
        <c:auto val="1"/>
        <c:lblAlgn val="ctr"/>
        <c:lblOffset val="100"/>
        <c:noMultiLvlLbl val="0"/>
      </c:catAx>
      <c:valAx>
        <c:axId val="164147136"/>
        <c:scaling>
          <c:orientation val="minMax"/>
        </c:scaling>
        <c:delete val="0"/>
        <c:axPos val="l"/>
        <c:majorGridlines/>
        <c:numFmt formatCode="_(* #,##0_);_(* \(#,##0\);_(* &quot;-&quot;??_);_(@_)" sourceLinked="1"/>
        <c:majorTickMark val="out"/>
        <c:minorTickMark val="none"/>
        <c:tickLblPos val="nextTo"/>
        <c:crossAx val="4305305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Sheet1!$B$1</c:f>
              <c:strCache>
                <c:ptCount val="1"/>
                <c:pt idx="0">
                  <c:v>Residential Property</c:v>
                </c:pt>
              </c:strCache>
            </c:strRef>
          </c:tx>
          <c:invertIfNegative val="0"/>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Sheet1!$B$2:$B$12</c:f>
              <c:numCache>
                <c:formatCode>#,##0_);\(#,##0\)</c:formatCode>
                <c:ptCount val="11"/>
                <c:pt idx="0">
                  <c:v>101750437</c:v>
                </c:pt>
                <c:pt idx="1">
                  <c:v>106462882</c:v>
                </c:pt>
                <c:pt idx="2">
                  <c:v>104635888</c:v>
                </c:pt>
                <c:pt idx="3">
                  <c:v>100367572</c:v>
                </c:pt>
                <c:pt idx="4">
                  <c:v>96694673</c:v>
                </c:pt>
                <c:pt idx="5">
                  <c:v>91492076</c:v>
                </c:pt>
                <c:pt idx="6">
                  <c:v>84613120</c:v>
                </c:pt>
                <c:pt idx="7">
                  <c:v>80191232</c:v>
                </c:pt>
                <c:pt idx="8">
                  <c:v>80299631</c:v>
                </c:pt>
                <c:pt idx="9">
                  <c:v>81882208</c:v>
                </c:pt>
                <c:pt idx="10">
                  <c:v>84527440</c:v>
                </c:pt>
              </c:numCache>
            </c:numRef>
          </c:val>
          <c:extLst>
            <c:ext xmlns:c16="http://schemas.microsoft.com/office/drawing/2014/chart" uri="{C3380CC4-5D6E-409C-BE32-E72D297353CC}">
              <c16:uniqueId val="{00000000-183C-4AB3-943E-1F9BAB7C43D4}"/>
            </c:ext>
          </c:extLst>
        </c:ser>
        <c:dLbls>
          <c:showLegendKey val="0"/>
          <c:showVal val="0"/>
          <c:showCatName val="0"/>
          <c:showSerName val="0"/>
          <c:showPercent val="0"/>
          <c:showBubbleSize val="0"/>
        </c:dLbls>
        <c:gapWidth val="150"/>
        <c:shape val="box"/>
        <c:axId val="92245504"/>
        <c:axId val="132832000"/>
        <c:axId val="0"/>
      </c:bar3DChart>
      <c:catAx>
        <c:axId val="92245504"/>
        <c:scaling>
          <c:orientation val="minMax"/>
        </c:scaling>
        <c:delete val="0"/>
        <c:axPos val="b"/>
        <c:numFmt formatCode="General" sourceLinked="1"/>
        <c:majorTickMark val="out"/>
        <c:minorTickMark val="none"/>
        <c:tickLblPos val="nextTo"/>
        <c:crossAx val="132832000"/>
        <c:crosses val="autoZero"/>
        <c:auto val="1"/>
        <c:lblAlgn val="ctr"/>
        <c:lblOffset val="100"/>
        <c:noMultiLvlLbl val="0"/>
      </c:catAx>
      <c:valAx>
        <c:axId val="132832000"/>
        <c:scaling>
          <c:orientation val="minMax"/>
        </c:scaling>
        <c:delete val="0"/>
        <c:axPos val="l"/>
        <c:majorGridlines/>
        <c:numFmt formatCode="#,##0_);\(#,##0\)" sourceLinked="1"/>
        <c:majorTickMark val="out"/>
        <c:minorTickMark val="none"/>
        <c:tickLblPos val="nextTo"/>
        <c:crossAx val="9224550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Total Tax Levy</c:v>
                </c:pt>
              </c:strCache>
            </c:strRef>
          </c:tx>
          <c:cat>
            <c:numRef>
              <c:f>Sheet1!$A$2:$A$11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Sheet1!$B$2:$B$11</c:f>
              <c:numCache>
                <c:formatCode>_(* #,##0_);_(* \(#,##0\);_(* "-"??_);_(@_)</c:formatCode>
                <c:ptCount val="10"/>
                <c:pt idx="0">
                  <c:v>1593367</c:v>
                </c:pt>
                <c:pt idx="1">
                  <c:v>1741490</c:v>
                </c:pt>
                <c:pt idx="2">
                  <c:v>1736927</c:v>
                </c:pt>
                <c:pt idx="3">
                  <c:v>1921386</c:v>
                </c:pt>
                <c:pt idx="4">
                  <c:v>2017884</c:v>
                </c:pt>
                <c:pt idx="5">
                  <c:v>2167126</c:v>
                </c:pt>
                <c:pt idx="6">
                  <c:v>2227858</c:v>
                </c:pt>
                <c:pt idx="7">
                  <c:v>2277251</c:v>
                </c:pt>
                <c:pt idx="8">
                  <c:v>2372957</c:v>
                </c:pt>
                <c:pt idx="9">
                  <c:v>2445390</c:v>
                </c:pt>
              </c:numCache>
            </c:numRef>
          </c:val>
          <c:smooth val="0"/>
          <c:extLst>
            <c:ext xmlns:c16="http://schemas.microsoft.com/office/drawing/2014/chart" uri="{C3380CC4-5D6E-409C-BE32-E72D297353CC}">
              <c16:uniqueId val="{00000000-2374-40FC-8E03-4FF0CE6827E7}"/>
            </c:ext>
          </c:extLst>
        </c:ser>
        <c:ser>
          <c:idx val="1"/>
          <c:order val="1"/>
          <c:tx>
            <c:strRef>
              <c:f>Sheet1!$C$1</c:f>
              <c:strCache>
                <c:ptCount val="1"/>
                <c:pt idx="0">
                  <c:v>General Corporate</c:v>
                </c:pt>
              </c:strCache>
            </c:strRef>
          </c:tx>
          <c:cat>
            <c:numRef>
              <c:f>Sheet1!$A$2:$A$11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Sheet1!$C$2:$C$11</c:f>
              <c:numCache>
                <c:formatCode>_(* #,##0_);_(* \(#,##0\);_(* "-"??_);_(@_)</c:formatCode>
                <c:ptCount val="10"/>
                <c:pt idx="0">
                  <c:v>517500</c:v>
                </c:pt>
                <c:pt idx="1">
                  <c:v>525000</c:v>
                </c:pt>
                <c:pt idx="2">
                  <c:v>507500</c:v>
                </c:pt>
                <c:pt idx="3">
                  <c:v>610271</c:v>
                </c:pt>
                <c:pt idx="4">
                  <c:v>562500</c:v>
                </c:pt>
                <c:pt idx="5">
                  <c:v>542196</c:v>
                </c:pt>
                <c:pt idx="6">
                  <c:v>551619</c:v>
                </c:pt>
                <c:pt idx="7">
                  <c:v>594673</c:v>
                </c:pt>
                <c:pt idx="8">
                  <c:v>551270</c:v>
                </c:pt>
                <c:pt idx="9">
                  <c:v>538279</c:v>
                </c:pt>
              </c:numCache>
            </c:numRef>
          </c:val>
          <c:smooth val="0"/>
          <c:extLst>
            <c:ext xmlns:c16="http://schemas.microsoft.com/office/drawing/2014/chart" uri="{C3380CC4-5D6E-409C-BE32-E72D297353CC}">
              <c16:uniqueId val="{00000001-2374-40FC-8E03-4FF0CE6827E7}"/>
            </c:ext>
          </c:extLst>
        </c:ser>
        <c:ser>
          <c:idx val="2"/>
          <c:order val="2"/>
          <c:tx>
            <c:strRef>
              <c:f>Sheet1!$D$1</c:f>
              <c:strCache>
                <c:ptCount val="1"/>
                <c:pt idx="0">
                  <c:v>Public Safety Pensions</c:v>
                </c:pt>
              </c:strCache>
            </c:strRef>
          </c:tx>
          <c:cat>
            <c:numRef>
              <c:f>Sheet1!$A$2:$A$11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Sheet1!$D$2:$D$11</c:f>
              <c:numCache>
                <c:formatCode>General</c:formatCode>
                <c:ptCount val="10"/>
                <c:pt idx="0">
                  <c:v>166831</c:v>
                </c:pt>
                <c:pt idx="1">
                  <c:v>175149</c:v>
                </c:pt>
                <c:pt idx="2">
                  <c:v>178190</c:v>
                </c:pt>
                <c:pt idx="3">
                  <c:v>181312</c:v>
                </c:pt>
                <c:pt idx="4">
                  <c:v>185000</c:v>
                </c:pt>
                <c:pt idx="5">
                  <c:v>473754</c:v>
                </c:pt>
                <c:pt idx="6">
                  <c:v>553985</c:v>
                </c:pt>
                <c:pt idx="7">
                  <c:v>603600</c:v>
                </c:pt>
                <c:pt idx="8">
                  <c:v>773998</c:v>
                </c:pt>
                <c:pt idx="9">
                  <c:v>838102</c:v>
                </c:pt>
              </c:numCache>
            </c:numRef>
          </c:val>
          <c:smooth val="0"/>
          <c:extLst>
            <c:ext xmlns:c16="http://schemas.microsoft.com/office/drawing/2014/chart" uri="{C3380CC4-5D6E-409C-BE32-E72D297353CC}">
              <c16:uniqueId val="{00000002-2374-40FC-8E03-4FF0CE6827E7}"/>
            </c:ext>
          </c:extLst>
        </c:ser>
        <c:dLbls>
          <c:showLegendKey val="0"/>
          <c:showVal val="0"/>
          <c:showCatName val="0"/>
          <c:showSerName val="0"/>
          <c:showPercent val="0"/>
          <c:showBubbleSize val="0"/>
        </c:dLbls>
        <c:marker val="1"/>
        <c:smooth val="0"/>
        <c:axId val="32489984"/>
        <c:axId val="92044032"/>
      </c:lineChart>
      <c:catAx>
        <c:axId val="32489984"/>
        <c:scaling>
          <c:orientation val="minMax"/>
        </c:scaling>
        <c:delete val="0"/>
        <c:axPos val="b"/>
        <c:numFmt formatCode="General" sourceLinked="1"/>
        <c:majorTickMark val="out"/>
        <c:minorTickMark val="none"/>
        <c:tickLblPos val="nextTo"/>
        <c:crossAx val="92044032"/>
        <c:crosses val="autoZero"/>
        <c:auto val="1"/>
        <c:lblAlgn val="ctr"/>
        <c:lblOffset val="100"/>
        <c:noMultiLvlLbl val="0"/>
      </c:catAx>
      <c:valAx>
        <c:axId val="92044032"/>
        <c:scaling>
          <c:orientation val="minMax"/>
        </c:scaling>
        <c:delete val="0"/>
        <c:axPos val="l"/>
        <c:majorGridlines/>
        <c:numFmt formatCode="_(* #,##0_);_(* \(#,##0\);_(* &quot;-&quot;??_);_(@_)" sourceLinked="1"/>
        <c:majorTickMark val="out"/>
        <c:minorTickMark val="none"/>
        <c:tickLblPos val="nextTo"/>
        <c:crossAx val="32489984"/>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200" b="0" i="0" u="none" strike="noStrike" kern="1200" baseline="0">
                <a:solidFill>
                  <a:srgbClr val="000000"/>
                </a:solidFill>
                <a:latin typeface="Arial"/>
                <a:ea typeface="Arial"/>
                <a:cs typeface="Arial"/>
              </a:defRPr>
            </a:pPr>
            <a:r>
              <a:rPr lang="en-US" b="1"/>
              <a:t>Annual Payment to Amortize Police</a:t>
            </a:r>
            <a:r>
              <a:rPr lang="en-US" b="1" baseline="0"/>
              <a:t> and </a:t>
            </a:r>
            <a:r>
              <a:rPr lang="en-US" b="1"/>
              <a:t>Firefighters' Pension Funds</a:t>
            </a:r>
            <a:r>
              <a:rPr lang="en-US" b="1" baseline="0"/>
              <a:t> </a:t>
            </a:r>
            <a:r>
              <a:rPr lang="en-US" b="1"/>
              <a:t>UAAL </a:t>
            </a:r>
            <a:r>
              <a:rPr lang="en-US" b="1" baseline="30000"/>
              <a:t>(1)</a:t>
            </a:r>
            <a:r>
              <a:rPr lang="en-US" b="1"/>
              <a:t> </a:t>
            </a:r>
          </a:p>
        </c:rich>
      </c:tx>
      <c:overlay val="0"/>
      <c:spPr>
        <a:noFill/>
        <a:ln>
          <a:noFill/>
        </a:ln>
        <a:effectLst/>
      </c:spPr>
      <c:txPr>
        <a:bodyPr rot="0" spcFirstLastPara="1" vertOverflow="ellipsis" vert="horz" wrap="square" anchor="ctr" anchorCtr="1"/>
        <a:lstStyle/>
        <a:p>
          <a:pPr>
            <a:defRPr sz="1200" b="0" i="0" u="none" strike="noStrike" kern="1200" baseline="0">
              <a:solidFill>
                <a:srgbClr val="000000"/>
              </a:solidFill>
              <a:latin typeface="Arial"/>
              <a:ea typeface="Arial"/>
              <a:cs typeface="Arial"/>
            </a:defRPr>
          </a:pPr>
          <a:endParaRPr lang="en-US"/>
        </a:p>
      </c:txPr>
    </c:title>
    <c:autoTitleDeleted val="0"/>
    <c:plotArea>
      <c:layout>
        <c:manualLayout>
          <c:layoutTarget val="inner"/>
          <c:xMode val="edge"/>
          <c:yMode val="edge"/>
          <c:x val="0.10864745011086474"/>
          <c:y val="9.717698154180239E-2"/>
          <c:w val="0.86548410938654841"/>
          <c:h val="0.7888165038002164"/>
        </c:manualLayout>
      </c:layout>
      <c:areaChart>
        <c:grouping val="standard"/>
        <c:varyColors val="0"/>
        <c:ser>
          <c:idx val="0"/>
          <c:order val="0"/>
          <c:spPr>
            <a:solidFill>
              <a:schemeClr val="accent3">
                <a:shade val="76000"/>
              </a:schemeClr>
            </a:solidFill>
            <a:ln>
              <a:noFill/>
            </a:ln>
            <a:effectLst/>
          </c:spPr>
          <c:cat>
            <c:numRef>
              <c:f>'[Rochelle Police and Fire Pension Analysis 2018 - for Jeff.xlsx]Combined'!$A$2:$A$25</c:f>
              <c:numCache>
                <c:formatCode>General</c:formatCode>
                <c:ptCount val="24"/>
                <c:pt idx="0">
                  <c:v>2019</c:v>
                </c:pt>
                <c:pt idx="1">
                  <c:v>2020</c:v>
                </c:pt>
                <c:pt idx="2">
                  <c:v>2021</c:v>
                </c:pt>
                <c:pt idx="3">
                  <c:v>2022</c:v>
                </c:pt>
                <c:pt idx="4">
                  <c:v>2023</c:v>
                </c:pt>
                <c:pt idx="5">
                  <c:v>2024</c:v>
                </c:pt>
                <c:pt idx="6">
                  <c:v>2025</c:v>
                </c:pt>
                <c:pt idx="7">
                  <c:v>2026</c:v>
                </c:pt>
                <c:pt idx="8">
                  <c:v>2027</c:v>
                </c:pt>
                <c:pt idx="9">
                  <c:v>2028</c:v>
                </c:pt>
                <c:pt idx="10">
                  <c:v>2029</c:v>
                </c:pt>
                <c:pt idx="11">
                  <c:v>2030</c:v>
                </c:pt>
                <c:pt idx="12">
                  <c:v>2031</c:v>
                </c:pt>
                <c:pt idx="13">
                  <c:v>2032</c:v>
                </c:pt>
                <c:pt idx="14">
                  <c:v>2033</c:v>
                </c:pt>
                <c:pt idx="15">
                  <c:v>2034</c:v>
                </c:pt>
                <c:pt idx="16">
                  <c:v>2035</c:v>
                </c:pt>
                <c:pt idx="17">
                  <c:v>2036</c:v>
                </c:pt>
                <c:pt idx="18">
                  <c:v>2037</c:v>
                </c:pt>
                <c:pt idx="19">
                  <c:v>2038</c:v>
                </c:pt>
                <c:pt idx="20">
                  <c:v>2039</c:v>
                </c:pt>
                <c:pt idx="21">
                  <c:v>2040</c:v>
                </c:pt>
                <c:pt idx="22">
                  <c:v>2041</c:v>
                </c:pt>
                <c:pt idx="23">
                  <c:v>2042</c:v>
                </c:pt>
              </c:numCache>
            </c:numRef>
          </c:cat>
          <c:val>
            <c:numRef>
              <c:f>'[Rochelle Police and Fire Pension Analysis 2018 - for Jeff.xlsx]Combined'!$C$3:$C$24</c:f>
              <c:numCache>
                <c:formatCode>General</c:formatCode>
                <c:ptCount val="22"/>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pt idx="13">
                  <c:v>2034</c:v>
                </c:pt>
                <c:pt idx="14">
                  <c:v>2035</c:v>
                </c:pt>
                <c:pt idx="15">
                  <c:v>2036</c:v>
                </c:pt>
                <c:pt idx="16">
                  <c:v>2037</c:v>
                </c:pt>
                <c:pt idx="17">
                  <c:v>2038</c:v>
                </c:pt>
                <c:pt idx="18">
                  <c:v>2039</c:v>
                </c:pt>
                <c:pt idx="19">
                  <c:v>2040</c:v>
                </c:pt>
                <c:pt idx="20">
                  <c:v>2041</c:v>
                </c:pt>
                <c:pt idx="21">
                  <c:v>2042</c:v>
                </c:pt>
              </c:numCache>
            </c:numRef>
          </c:val>
          <c:extLst>
            <c:ext xmlns:c16="http://schemas.microsoft.com/office/drawing/2014/chart" uri="{C3380CC4-5D6E-409C-BE32-E72D297353CC}">
              <c16:uniqueId val="{00000000-6128-4D86-A8AE-22DC09BC84CF}"/>
            </c:ext>
          </c:extLst>
        </c:ser>
        <c:ser>
          <c:idx val="1"/>
          <c:order val="1"/>
          <c:spPr>
            <a:solidFill>
              <a:schemeClr val="accent3">
                <a:tint val="77000"/>
              </a:schemeClr>
            </a:solidFill>
            <a:ln>
              <a:noFill/>
            </a:ln>
            <a:effectLst/>
          </c:spPr>
          <c:cat>
            <c:numRef>
              <c:f>'[Rochelle Police and Fire Pension Analysis 2018 - for Jeff.xlsx]Combined'!$A$2:$A$25</c:f>
              <c:numCache>
                <c:formatCode>General</c:formatCode>
                <c:ptCount val="24"/>
                <c:pt idx="0">
                  <c:v>2019</c:v>
                </c:pt>
                <c:pt idx="1">
                  <c:v>2020</c:v>
                </c:pt>
                <c:pt idx="2">
                  <c:v>2021</c:v>
                </c:pt>
                <c:pt idx="3">
                  <c:v>2022</c:v>
                </c:pt>
                <c:pt idx="4">
                  <c:v>2023</c:v>
                </c:pt>
                <c:pt idx="5">
                  <c:v>2024</c:v>
                </c:pt>
                <c:pt idx="6">
                  <c:v>2025</c:v>
                </c:pt>
                <c:pt idx="7">
                  <c:v>2026</c:v>
                </c:pt>
                <c:pt idx="8">
                  <c:v>2027</c:v>
                </c:pt>
                <c:pt idx="9">
                  <c:v>2028</c:v>
                </c:pt>
                <c:pt idx="10">
                  <c:v>2029</c:v>
                </c:pt>
                <c:pt idx="11">
                  <c:v>2030</c:v>
                </c:pt>
                <c:pt idx="12">
                  <c:v>2031</c:v>
                </c:pt>
                <c:pt idx="13">
                  <c:v>2032</c:v>
                </c:pt>
                <c:pt idx="14">
                  <c:v>2033</c:v>
                </c:pt>
                <c:pt idx="15">
                  <c:v>2034</c:v>
                </c:pt>
                <c:pt idx="16">
                  <c:v>2035</c:v>
                </c:pt>
                <c:pt idx="17">
                  <c:v>2036</c:v>
                </c:pt>
                <c:pt idx="18">
                  <c:v>2037</c:v>
                </c:pt>
                <c:pt idx="19">
                  <c:v>2038</c:v>
                </c:pt>
                <c:pt idx="20">
                  <c:v>2039</c:v>
                </c:pt>
                <c:pt idx="21">
                  <c:v>2040</c:v>
                </c:pt>
                <c:pt idx="22">
                  <c:v>2041</c:v>
                </c:pt>
                <c:pt idx="23">
                  <c:v>2042</c:v>
                </c:pt>
              </c:numCache>
            </c:numRef>
          </c:cat>
          <c:val>
            <c:numRef>
              <c:f>'[Rochelle Police and Fire Pension Analysis 2018 - for Jeff.xlsx]Combined'!$G$2:$G$24</c:f>
              <c:numCache>
                <c:formatCode>"$"#,##0_);\("$"#,##0\)</c:formatCode>
                <c:ptCount val="23"/>
                <c:pt idx="0">
                  <c:v>722133</c:v>
                </c:pt>
                <c:pt idx="1">
                  <c:v>811771</c:v>
                </c:pt>
                <c:pt idx="2">
                  <c:v>840184</c:v>
                </c:pt>
                <c:pt idx="3">
                  <c:v>869589</c:v>
                </c:pt>
                <c:pt idx="4">
                  <c:v>900025</c:v>
                </c:pt>
                <c:pt idx="5">
                  <c:v>931526</c:v>
                </c:pt>
                <c:pt idx="6">
                  <c:v>964129</c:v>
                </c:pt>
                <c:pt idx="7">
                  <c:v>997874</c:v>
                </c:pt>
                <c:pt idx="8">
                  <c:v>1032799</c:v>
                </c:pt>
                <c:pt idx="9">
                  <c:v>1068948</c:v>
                </c:pt>
                <c:pt idx="10">
                  <c:v>1106360</c:v>
                </c:pt>
                <c:pt idx="11">
                  <c:v>1145083</c:v>
                </c:pt>
                <c:pt idx="12">
                  <c:v>1185161</c:v>
                </c:pt>
                <c:pt idx="13">
                  <c:v>1226642</c:v>
                </c:pt>
                <c:pt idx="14">
                  <c:v>1269574</c:v>
                </c:pt>
                <c:pt idx="15">
                  <c:v>1314009</c:v>
                </c:pt>
                <c:pt idx="16">
                  <c:v>1359999</c:v>
                </c:pt>
                <c:pt idx="17">
                  <c:v>1407599</c:v>
                </c:pt>
                <c:pt idx="18">
                  <c:v>1456866</c:v>
                </c:pt>
                <c:pt idx="19">
                  <c:v>1507856</c:v>
                </c:pt>
                <c:pt idx="20">
                  <c:v>1560631</c:v>
                </c:pt>
                <c:pt idx="21">
                  <c:v>1615253</c:v>
                </c:pt>
                <c:pt idx="22">
                  <c:v>1671787</c:v>
                </c:pt>
              </c:numCache>
            </c:numRef>
          </c:val>
          <c:extLst>
            <c:ext xmlns:c16="http://schemas.microsoft.com/office/drawing/2014/chart" uri="{C3380CC4-5D6E-409C-BE32-E72D297353CC}">
              <c16:uniqueId val="{00000001-6128-4D86-A8AE-22DC09BC84CF}"/>
            </c:ext>
          </c:extLst>
        </c:ser>
        <c:dLbls>
          <c:showLegendKey val="0"/>
          <c:showVal val="0"/>
          <c:showCatName val="0"/>
          <c:showSerName val="0"/>
          <c:showPercent val="0"/>
          <c:showBubbleSize val="0"/>
        </c:dLbls>
        <c:axId val="55635968"/>
        <c:axId val="55637504"/>
      </c:areaChart>
      <c:catAx>
        <c:axId val="55635968"/>
        <c:scaling>
          <c:orientation val="minMax"/>
        </c:scaling>
        <c:delete val="0"/>
        <c:axPos val="b"/>
        <c:numFmt formatCode="General" sourceLinked="1"/>
        <c:majorTickMark val="out"/>
        <c:minorTickMark val="none"/>
        <c:tickLblPos val="nextTo"/>
        <c:spPr>
          <a:noFill/>
          <a:ln w="3175" cap="rnd" cmpd="sng" algn="ctr">
            <a:solidFill>
              <a:srgbClr val="000000"/>
            </a:solidFill>
            <a:prstDash val="solid"/>
            <a:round/>
          </a:ln>
          <a:effectLst/>
        </c:spPr>
        <c:txPr>
          <a:bodyPr rot="-5400000" spcFirstLastPara="1" vertOverflow="ellipsis" wrap="square" anchor="ctr" anchorCtr="1"/>
          <a:lstStyle/>
          <a:p>
            <a:pPr>
              <a:defRPr sz="900" b="0" i="0" u="none" strike="noStrike" kern="1200" baseline="0">
                <a:solidFill>
                  <a:srgbClr val="000000"/>
                </a:solidFill>
                <a:latin typeface="Arial"/>
                <a:ea typeface="Arial"/>
                <a:cs typeface="Arial"/>
              </a:defRPr>
            </a:pPr>
            <a:endParaRPr lang="en-US"/>
          </a:p>
        </c:txPr>
        <c:crossAx val="55637504"/>
        <c:crosses val="autoZero"/>
        <c:auto val="1"/>
        <c:lblAlgn val="ctr"/>
        <c:lblOffset val="100"/>
        <c:tickMarkSkip val="1"/>
        <c:noMultiLvlLbl val="0"/>
      </c:catAx>
      <c:valAx>
        <c:axId val="55637504"/>
        <c:scaling>
          <c:orientation val="minMax"/>
        </c:scaling>
        <c:delete val="0"/>
        <c:axPos val="l"/>
        <c:majorGridlines>
          <c:spPr>
            <a:ln w="3175" cap="rnd" cmpd="sng" algn="ctr">
              <a:solidFill>
                <a:srgbClr val="000000"/>
              </a:solidFill>
              <a:prstDash val="solid"/>
              <a:round/>
            </a:ln>
            <a:effectLst/>
          </c:spPr>
        </c:majorGridlines>
        <c:numFmt formatCode="&quot;$&quot;#,##0" sourceLinked="0"/>
        <c:majorTickMark val="out"/>
        <c:minorTickMark val="none"/>
        <c:tickLblPos val="nextTo"/>
        <c:spPr>
          <a:noFill/>
          <a:ln w="3175" cap="rnd" cmpd="sng" algn="ctr">
            <a:solidFill>
              <a:srgbClr val="000000"/>
            </a:solidFill>
            <a:prstDash val="solid"/>
            <a:round/>
          </a:ln>
          <a:effectLst/>
        </c:spPr>
        <c:txPr>
          <a:bodyPr rot="0" spcFirstLastPara="1" vertOverflow="ellipsis" wrap="square" anchor="ctr" anchorCtr="1"/>
          <a:lstStyle/>
          <a:p>
            <a:pPr>
              <a:defRPr sz="1000" b="0" i="0" u="none" strike="noStrike" kern="1200" baseline="0">
                <a:solidFill>
                  <a:srgbClr val="000000"/>
                </a:solidFill>
                <a:latin typeface="Arial"/>
                <a:ea typeface="Arial"/>
                <a:cs typeface="Arial"/>
              </a:defRPr>
            </a:pPr>
            <a:endParaRPr lang="en-US"/>
          </a:p>
        </c:txPr>
        <c:crossAx val="55635968"/>
        <c:crosses val="autoZero"/>
        <c:crossBetween val="midCat"/>
      </c:valAx>
      <c:spPr>
        <a:noFill/>
        <a:ln w="25400">
          <a:noFill/>
        </a:ln>
        <a:effectLst/>
      </c:spPr>
    </c:plotArea>
    <c:plotVisOnly val="1"/>
    <c:dispBlanksAs val="zero"/>
    <c:showDLblsOverMax val="0"/>
  </c:chart>
  <c:spPr>
    <a:noFill/>
    <a:ln w="9525" cap="rnd" cmpd="sng" algn="ctr">
      <a:noFill/>
      <a:prstDash val="solid"/>
    </a:ln>
    <a:effectLst/>
  </c:spPr>
  <c:txPr>
    <a:bodyPr/>
    <a:lstStyle/>
    <a:p>
      <a:pPr>
        <a:defRPr sz="1000" b="0" i="0" u="none" strike="noStrike" baseline="0">
          <a:solidFill>
            <a:srgbClr val="000000"/>
          </a:solidFill>
          <a:latin typeface="Arial"/>
          <a:ea typeface="Arial"/>
          <a:cs typeface="Aria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Police Pension Unfunded Liability Amortization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'[Pension Funding Gaming Revenues 031819.xlsx]Sheet1'!$A$35</c:f>
              <c:strCache>
                <c:ptCount val="1"/>
                <c:pt idx="0">
                  <c:v>Year </c:v>
                </c:pt>
              </c:strCache>
            </c:strRef>
          </c:tx>
          <c:spPr>
            <a:ln w="28575" cap="rnd">
              <a:solidFill>
                <a:schemeClr val="accent1"/>
              </a:solidFill>
              <a:round/>
            </a:ln>
            <a:effectLst/>
          </c:spPr>
          <c:marker>
            <c:symbol val="none"/>
          </c:marker>
          <c:val>
            <c:numRef>
              <c:f>'[Pension Funding Gaming Revenues 031819.xlsx]Sheet1'!$A$36:$A$57</c:f>
              <c:numCache>
                <c:formatCode>General</c:formatCode>
                <c:ptCount val="22"/>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numCache>
            </c:numRef>
          </c:val>
          <c:smooth val="0"/>
          <c:extLst>
            <c:ext xmlns:c16="http://schemas.microsoft.com/office/drawing/2014/chart" uri="{C3380CC4-5D6E-409C-BE32-E72D297353CC}">
              <c16:uniqueId val="{00000000-743E-4BD9-92CD-76D6D8BA7DEE}"/>
            </c:ext>
          </c:extLst>
        </c:ser>
        <c:ser>
          <c:idx val="1"/>
          <c:order val="1"/>
          <c:tx>
            <c:strRef>
              <c:f>'[Pension Funding Gaming Revenues 031819.xlsx]Sheet1'!$B$35</c:f>
              <c:strCache>
                <c:ptCount val="1"/>
                <c:pt idx="0">
                  <c:v>Current</c:v>
                </c:pt>
              </c:strCache>
            </c:strRef>
          </c:tx>
          <c:spPr>
            <a:ln w="28575" cap="rnd">
              <a:solidFill>
                <a:schemeClr val="accent2"/>
              </a:solidFill>
              <a:round/>
            </a:ln>
            <a:effectLst/>
          </c:spPr>
          <c:marker>
            <c:symbol val="none"/>
          </c:marker>
          <c:val>
            <c:numRef>
              <c:f>'[Pension Funding Gaming Revenues 031819.xlsx]Sheet1'!$B$36:$B$57</c:f>
              <c:numCache>
                <c:formatCode>_(* #,##0_);_(* \(#,##0\);_(* "-"??_);_(@_)</c:formatCode>
                <c:ptCount val="22"/>
                <c:pt idx="0">
                  <c:v>470912</c:v>
                </c:pt>
                <c:pt idx="1">
                  <c:v>487394</c:v>
                </c:pt>
                <c:pt idx="2">
                  <c:v>504452</c:v>
                </c:pt>
                <c:pt idx="3">
                  <c:v>522108</c:v>
                </c:pt>
                <c:pt idx="4">
                  <c:v>540382</c:v>
                </c:pt>
                <c:pt idx="5">
                  <c:v>559295</c:v>
                </c:pt>
                <c:pt idx="6">
                  <c:v>578871</c:v>
                </c:pt>
                <c:pt idx="7">
                  <c:v>599131</c:v>
                </c:pt>
                <c:pt idx="8">
                  <c:v>620101</c:v>
                </c:pt>
                <c:pt idx="9">
                  <c:v>641804</c:v>
                </c:pt>
                <c:pt idx="10">
                  <c:v>664267</c:v>
                </c:pt>
                <c:pt idx="11">
                  <c:v>687517</c:v>
                </c:pt>
                <c:pt idx="12">
                  <c:v>711580</c:v>
                </c:pt>
                <c:pt idx="13">
                  <c:v>736485</c:v>
                </c:pt>
                <c:pt idx="14">
                  <c:v>762262</c:v>
                </c:pt>
                <c:pt idx="15">
                  <c:v>788941</c:v>
                </c:pt>
                <c:pt idx="16">
                  <c:v>816554</c:v>
                </c:pt>
                <c:pt idx="17">
                  <c:v>845134</c:v>
                </c:pt>
                <c:pt idx="18">
                  <c:v>874713</c:v>
                </c:pt>
                <c:pt idx="19">
                  <c:v>905328</c:v>
                </c:pt>
                <c:pt idx="20">
                  <c:v>937015</c:v>
                </c:pt>
                <c:pt idx="21">
                  <c:v>969810</c:v>
                </c:pt>
              </c:numCache>
            </c:numRef>
          </c:val>
          <c:smooth val="0"/>
          <c:extLst>
            <c:ext xmlns:c16="http://schemas.microsoft.com/office/drawing/2014/chart" uri="{C3380CC4-5D6E-409C-BE32-E72D297353CC}">
              <c16:uniqueId val="{00000001-743E-4BD9-92CD-76D6D8BA7DEE}"/>
            </c:ext>
          </c:extLst>
        </c:ser>
        <c:ser>
          <c:idx val="2"/>
          <c:order val="2"/>
          <c:tx>
            <c:strRef>
              <c:f>'[Pension Funding Gaming Revenues 031819.xlsx]Sheet1'!$C$35</c:f>
              <c:strCache>
                <c:ptCount val="1"/>
                <c:pt idx="0">
                  <c:v>Proposed</c:v>
                </c:pt>
              </c:strCache>
            </c:strRef>
          </c:tx>
          <c:spPr>
            <a:ln w="28575" cap="rnd">
              <a:solidFill>
                <a:schemeClr val="accent3"/>
              </a:solidFill>
              <a:round/>
            </a:ln>
            <a:effectLst/>
          </c:spPr>
          <c:marker>
            <c:symbol val="none"/>
          </c:marker>
          <c:val>
            <c:numRef>
              <c:f>'[Pension Funding Gaming Revenues 031819.xlsx]Sheet1'!$C$36:$C$57</c:f>
              <c:numCache>
                <c:formatCode>_(* #,##0_);_(* \(#,##0\);_(* "-"??_);_(@_)</c:formatCode>
                <c:ptCount val="22"/>
                <c:pt idx="0">
                  <c:v>470912</c:v>
                </c:pt>
                <c:pt idx="1">
                  <c:v>482460</c:v>
                </c:pt>
                <c:pt idx="2">
                  <c:v>494237</c:v>
                </c:pt>
                <c:pt idx="3">
                  <c:v>506231</c:v>
                </c:pt>
                <c:pt idx="4">
                  <c:v>518429</c:v>
                </c:pt>
                <c:pt idx="5">
                  <c:v>530810</c:v>
                </c:pt>
                <c:pt idx="6">
                  <c:v>543350</c:v>
                </c:pt>
                <c:pt idx="7">
                  <c:v>556018</c:v>
                </c:pt>
                <c:pt idx="8">
                  <c:v>568772</c:v>
                </c:pt>
                <c:pt idx="9">
                  <c:v>581560</c:v>
                </c:pt>
                <c:pt idx="10">
                  <c:v>594313</c:v>
                </c:pt>
                <c:pt idx="11">
                  <c:v>606941</c:v>
                </c:pt>
                <c:pt idx="12">
                  <c:v>619324</c:v>
                </c:pt>
                <c:pt idx="13">
                  <c:v>631300</c:v>
                </c:pt>
                <c:pt idx="14">
                  <c:v>642643</c:v>
                </c:pt>
                <c:pt idx="15">
                  <c:v>653028</c:v>
                </c:pt>
                <c:pt idx="16">
                  <c:v>661968</c:v>
                </c:pt>
                <c:pt idx="17">
                  <c:v>668686</c:v>
                </c:pt>
                <c:pt idx="18">
                  <c:v>671835</c:v>
                </c:pt>
                <c:pt idx="19">
                  <c:v>668750</c:v>
                </c:pt>
                <c:pt idx="20">
                  <c:v>652861</c:v>
                </c:pt>
                <c:pt idx="21">
                  <c:v>598318</c:v>
                </c:pt>
              </c:numCache>
            </c:numRef>
          </c:val>
          <c:smooth val="0"/>
          <c:extLst>
            <c:ext xmlns:c16="http://schemas.microsoft.com/office/drawing/2014/chart" uri="{C3380CC4-5D6E-409C-BE32-E72D297353CC}">
              <c16:uniqueId val="{00000002-743E-4BD9-92CD-76D6D8BA7DEE}"/>
            </c:ext>
          </c:extLst>
        </c:ser>
        <c:dLbls>
          <c:showLegendKey val="0"/>
          <c:showVal val="0"/>
          <c:showCatName val="0"/>
          <c:showSerName val="0"/>
          <c:showPercent val="0"/>
          <c:showBubbleSize val="0"/>
        </c:dLbls>
        <c:smooth val="0"/>
        <c:axId val="723530736"/>
        <c:axId val="723531064"/>
      </c:lineChart>
      <c:catAx>
        <c:axId val="72353073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3531064"/>
        <c:crosses val="autoZero"/>
        <c:auto val="1"/>
        <c:lblAlgn val="ctr"/>
        <c:lblOffset val="100"/>
        <c:noMultiLvlLbl val="0"/>
      </c:catAx>
      <c:valAx>
        <c:axId val="723531064"/>
        <c:scaling>
          <c:orientation val="minMax"/>
          <c:max val="1000000"/>
          <c:min val="400000"/>
        </c:scaling>
        <c:delete val="0"/>
        <c:axPos val="l"/>
        <c:majorGridlines>
          <c:spPr>
            <a:ln w="9525" cap="flat" cmpd="sng" algn="ctr">
              <a:solidFill>
                <a:schemeClr val="tx1">
                  <a:lumMod val="15000"/>
                  <a:lumOff val="85000"/>
                </a:schemeClr>
              </a:solidFill>
              <a:round/>
            </a:ln>
            <a:effectLst/>
          </c:spPr>
        </c:majorGridlines>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35307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C4CEDB-F27E-4EF7-961E-7F5874A213EF}" type="datetimeFigureOut">
              <a:rPr lang="en-US" smtClean="0"/>
              <a:t>3/20/2019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4F88AB-2ADE-4089-8D19-9B1CB974B90C}" type="slidenum">
              <a:rPr lang="en-US" smtClean="0"/>
              <a:t>‹#›</a:t>
            </a:fld>
            <a:endParaRPr lang="en-US"/>
          </a:p>
        </p:txBody>
      </p:sp>
    </p:spTree>
    <p:extLst>
      <p:ext uri="{BB962C8B-B14F-4D97-AF65-F5344CB8AC3E}">
        <p14:creationId xmlns:p14="http://schemas.microsoft.com/office/powerpoint/2010/main" val="934909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191" y="1"/>
            <a:ext cx="9145191"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866216" y="2099733"/>
            <a:ext cx="6619244"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66216" y="4777380"/>
            <a:ext cx="6619244"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7495414" y="1830325"/>
            <a:ext cx="990599" cy="228599"/>
          </a:xfrm>
        </p:spPr>
        <p:txBody>
          <a:bodyPr/>
          <a:lstStyle>
            <a:lvl1pPr algn="l">
              <a:defRPr b="0">
                <a:solidFill>
                  <a:schemeClr val="bg1"/>
                </a:solidFill>
              </a:defRPr>
            </a:lvl1pPr>
          </a:lstStyle>
          <a:p>
            <a:fld id="{AE4D88B0-7AC0-4AD3-AFE9-E1D2873F0C5F}" type="datetimeFigureOut">
              <a:rPr lang="en-US" smtClean="0"/>
              <a:t>3/20/2019</a:t>
            </a:fld>
            <a:endParaRPr lang="en-US"/>
          </a:p>
        </p:txBody>
      </p:sp>
      <p:sp>
        <p:nvSpPr>
          <p:cNvPr id="5" name="Footer Placeholder 4"/>
          <p:cNvSpPr>
            <a:spLocks noGrp="1"/>
          </p:cNvSpPr>
          <p:nvPr>
            <p:ph type="ftr" sz="quarter" idx="11"/>
          </p:nvPr>
        </p:nvSpPr>
        <p:spPr>
          <a:xfrm rot="5400000">
            <a:off x="6230493" y="3266694"/>
            <a:ext cx="3867912" cy="233172"/>
          </a:xfrm>
        </p:spPr>
        <p:txBody>
          <a:bodyPr/>
          <a:lstStyle>
            <a:lvl1pPr>
              <a:defRPr sz="1000" b="0">
                <a:solidFill>
                  <a:schemeClr val="bg1"/>
                </a:solidFill>
              </a:defRPr>
            </a:lvl1pPr>
          </a:lstStyle>
          <a:p>
            <a:endParaRPr lang="en-US"/>
          </a:p>
        </p:txBody>
      </p:sp>
      <p:sp>
        <p:nvSpPr>
          <p:cNvPr id="8" name="Rectangle 7"/>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3257" y="292609"/>
            <a:ext cx="628649" cy="767687"/>
          </a:xfrm>
        </p:spPr>
        <p:txBody>
          <a:bodyPr/>
          <a:lstStyle>
            <a:lvl1pPr>
              <a:defRPr sz="2800" b="0" i="0">
                <a:latin typeface="+mj-lt"/>
              </a:defRPr>
            </a:lvl1pPr>
          </a:lstStyle>
          <a:p>
            <a:fld id="{872AC692-8661-468C-A7BE-15035826FADE}" type="slidenum">
              <a:rPr lang="en-US" smtClean="0"/>
              <a:t>‹#›</a:t>
            </a:fld>
            <a:endParaRPr lang="en-US"/>
          </a:p>
        </p:txBody>
      </p:sp>
    </p:spTree>
    <p:extLst>
      <p:ext uri="{BB962C8B-B14F-4D97-AF65-F5344CB8AC3E}">
        <p14:creationId xmlns:p14="http://schemas.microsoft.com/office/powerpoint/2010/main" val="2456348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191" y="1"/>
            <a:ext cx="9145191"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8" y="4969927"/>
            <a:ext cx="6619243"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216" y="685800"/>
            <a:ext cx="661924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66218" y="5536665"/>
            <a:ext cx="6619242"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4D88B0-7AC0-4AD3-AFE9-E1D2873F0C5F}"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12" name="Rectangle 11"/>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443752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191" y="1"/>
            <a:ext cx="9145191"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1060704"/>
            <a:ext cx="6624828"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864109" y="3547872"/>
            <a:ext cx="6619244"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E4D88B0-7AC0-4AD3-AFE9-E1D2873F0C5F}"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2968301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191" y="1"/>
            <a:ext cx="9145191"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673721" y="596767"/>
            <a:ext cx="601434"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7286297" y="2629300"/>
            <a:ext cx="601434"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181101" y="980518"/>
            <a:ext cx="6345737"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459459" y="3679987"/>
            <a:ext cx="5794329"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866216" y="5029198"/>
            <a:ext cx="6619244"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E4D88B0-7AC0-4AD3-AFE9-E1D2873F0C5F}"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23" name="Rectangle 22"/>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13866767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191" y="1"/>
            <a:ext cx="9145191"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2373525"/>
            <a:ext cx="6649217"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216" y="5029200"/>
            <a:ext cx="6619244"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4D88B0-7AC0-4AD3-AFE9-E1D2873F0C5F}"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168994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216" y="973668"/>
            <a:ext cx="6619244"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866216" y="2603501"/>
            <a:ext cx="2346876"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866216" y="3179764"/>
            <a:ext cx="2346876"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384541" y="2603501"/>
            <a:ext cx="2359035"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384541" y="3179764"/>
            <a:ext cx="2359035"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15025" y="2595032"/>
            <a:ext cx="2370772"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5915025" y="3179764"/>
            <a:ext cx="2370772"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288743" y="2603500"/>
            <a:ext cx="24423"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31868"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E4D88B0-7AC0-4AD3-AFE9-E1D2873F0C5F}" type="datetimeFigureOut">
              <a:rPr lang="en-US" smtClean="0"/>
              <a:t>3/20/2019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2801118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216" y="973668"/>
            <a:ext cx="6619244"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866215" y="4532845"/>
            <a:ext cx="2287829"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000914" y="2610916"/>
            <a:ext cx="201843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866215" y="5109108"/>
            <a:ext cx="2287829"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26649" y="4532842"/>
            <a:ext cx="228782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561347" y="2603500"/>
            <a:ext cx="201843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426649" y="5109108"/>
            <a:ext cx="2287829"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87575" y="4532842"/>
            <a:ext cx="228782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6122273" y="2603500"/>
            <a:ext cx="201843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5987575" y="5109108"/>
            <a:ext cx="2287829"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288184" y="2603501"/>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55514" y="2603501"/>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E4D88B0-7AC0-4AD3-AFE9-E1D2873F0C5F}" type="datetimeFigureOut">
              <a:rPr lang="en-US" smtClean="0"/>
              <a:t>3/20/2019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10765295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66216" y="973668"/>
            <a:ext cx="6619244"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66216" y="2595033"/>
            <a:ext cx="6619244"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4D88B0-7AC0-4AD3-AFE9-E1D2873F0C5F}"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8681401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191" y="1"/>
            <a:ext cx="9145191"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6432568" y="1278466"/>
            <a:ext cx="1081175"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216" y="1278466"/>
            <a:ext cx="4692019"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4D88B0-7AC0-4AD3-AFE9-E1D2873F0C5F}"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20" name="Rectangle 19"/>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4059035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6216" y="973669"/>
            <a:ext cx="6619244"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866216" y="2603500"/>
            <a:ext cx="6619244"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4D88B0-7AC0-4AD3-AFE9-E1D2873F0C5F}" type="datetimeFigureOut">
              <a:rPr lang="en-US" smtClean="0"/>
              <a:t>3/20/2019</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6" name="Slide Number Placeholder 5"/>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1900344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191" y="1"/>
            <a:ext cx="9145191"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7" y="2679192"/>
            <a:ext cx="325755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5170932" y="2679192"/>
            <a:ext cx="2818638"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4D88B0-7AC0-4AD3-AFE9-E1D2873F0C5F}" type="datetimeFigureOut">
              <a:rPr lang="en-US" smtClean="0"/>
              <a:t>3/20/2019</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10" name="Rectangle 9"/>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3400967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66215" y="969264"/>
            <a:ext cx="6619244"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66216" y="2603501"/>
            <a:ext cx="3621024"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56582" y="2603500"/>
            <a:ext cx="3621024"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4D88B0-7AC0-4AD3-AFE9-E1D2873F0C5F}"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3882632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66216" y="969264"/>
            <a:ext cx="6619244"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6216" y="2606040"/>
            <a:ext cx="362102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66216" y="3198448"/>
            <a:ext cx="3621024"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56582" y="2606040"/>
            <a:ext cx="362102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6533" y="3187922"/>
            <a:ext cx="361887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4D88B0-7AC0-4AD3-AFE9-E1D2873F0C5F}" type="datetimeFigureOut">
              <a:rPr lang="en-US" smtClean="0"/>
              <a:t>3/20/2019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2700578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64109" y="969264"/>
            <a:ext cx="6619244"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4D88B0-7AC0-4AD3-AFE9-E1D2873F0C5F}" type="datetimeFigureOut">
              <a:rPr lang="en-US" smtClean="0"/>
              <a:t>3/20/2019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1932782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4D88B0-7AC0-4AD3-AFE9-E1D2873F0C5F}" type="datetimeFigureOut">
              <a:rPr lang="en-US" smtClean="0"/>
              <a:t>3/20/2019</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1154221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191" y="1"/>
            <a:ext cx="9145191"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5" y="1298448"/>
            <a:ext cx="209486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334256" y="1447800"/>
            <a:ext cx="3896998"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215" y="3129281"/>
            <a:ext cx="209486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4D88B0-7AC0-4AD3-AFE9-E1D2873F0C5F}"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3831100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191" y="1"/>
            <a:ext cx="9145191"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5431" y="1693332"/>
            <a:ext cx="2895194"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910903" y="1143000"/>
            <a:ext cx="242039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66216" y="3657600"/>
            <a:ext cx="2894409"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4D88B0-7AC0-4AD3-AFE9-E1D2873F0C5F}"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872AC692-8661-468C-A7BE-15035826FADE}" type="slidenum">
              <a:rPr lang="en-US" smtClean="0"/>
              <a:t>‹#›</a:t>
            </a:fld>
            <a:endParaRPr lang="en-US"/>
          </a:p>
        </p:txBody>
      </p:sp>
    </p:spTree>
    <p:extLst>
      <p:ext uri="{BB962C8B-B14F-4D97-AF65-F5344CB8AC3E}">
        <p14:creationId xmlns:p14="http://schemas.microsoft.com/office/powerpoint/2010/main" val="2538908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191" y="1"/>
            <a:ext cx="9145191"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866216" y="973668"/>
            <a:ext cx="6571060"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6216" y="2603500"/>
            <a:ext cx="6571060"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89571" y="6391657"/>
            <a:ext cx="74294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AE4D88B0-7AC0-4AD3-AFE9-E1D2873F0C5F}" type="datetimeFigureOut">
              <a:rPr lang="en-US" smtClean="0"/>
              <a:t>3/20/2019</a:t>
            </a:fld>
            <a:endParaRPr lang="en-US"/>
          </a:p>
        </p:txBody>
      </p:sp>
      <p:sp>
        <p:nvSpPr>
          <p:cNvPr id="5" name="Footer Placeholder 4"/>
          <p:cNvSpPr>
            <a:spLocks noGrp="1"/>
          </p:cNvSpPr>
          <p:nvPr>
            <p:ph type="ftr" sz="quarter" idx="3"/>
          </p:nvPr>
        </p:nvSpPr>
        <p:spPr>
          <a:xfrm>
            <a:off x="418338" y="6391656"/>
            <a:ext cx="2900934"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a:p>
        </p:txBody>
      </p:sp>
      <p:sp>
        <p:nvSpPr>
          <p:cNvPr id="29" name="Rectangle 28"/>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7764406" y="295730"/>
            <a:ext cx="628649" cy="767687"/>
          </a:xfrm>
          <a:prstGeom prst="rect">
            <a:avLst/>
          </a:prstGeom>
        </p:spPr>
        <p:txBody>
          <a:bodyPr vert="horz" lIns="91440" tIns="45720" rIns="91440" bIns="45720" rtlCol="0" anchor="b"/>
          <a:lstStyle>
            <a:lvl1pPr algn="ctr">
              <a:defRPr sz="2800" b="0" i="0">
                <a:solidFill>
                  <a:schemeClr val="bg1"/>
                </a:solidFill>
              </a:defRPr>
            </a:lvl1pPr>
          </a:lstStyle>
          <a:p>
            <a:fld id="{872AC692-8661-468C-A7BE-15035826FADE}" type="slidenum">
              <a:rPr lang="en-US" smtClean="0"/>
              <a:t>‹#›</a:t>
            </a:fld>
            <a:endParaRPr lang="en-US"/>
          </a:p>
        </p:txBody>
      </p:sp>
    </p:spTree>
    <p:extLst>
      <p:ext uri="{BB962C8B-B14F-4D97-AF65-F5344CB8AC3E}">
        <p14:creationId xmlns:p14="http://schemas.microsoft.com/office/powerpoint/2010/main" val="26906760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Public Safety Pension Funding</a:t>
            </a:r>
          </a:p>
        </p:txBody>
      </p:sp>
      <p:sp>
        <p:nvSpPr>
          <p:cNvPr id="3" name="Subtitle 2"/>
          <p:cNvSpPr>
            <a:spLocks noGrp="1"/>
          </p:cNvSpPr>
          <p:nvPr>
            <p:ph type="subTitle" idx="1"/>
          </p:nvPr>
        </p:nvSpPr>
        <p:spPr/>
        <p:txBody>
          <a:bodyPr/>
          <a:lstStyle/>
          <a:p>
            <a:r>
              <a:rPr lang="en-US" dirty="0"/>
              <a:t>Jeff fiegEnschuh, City Manager</a:t>
            </a:r>
          </a:p>
        </p:txBody>
      </p:sp>
      <p:pic>
        <p:nvPicPr>
          <p:cNvPr id="6" name="Picture 5">
            <a:extLst>
              <a:ext uri="{FF2B5EF4-FFF2-40B4-BE49-F238E27FC236}">
                <a16:creationId xmlns:a16="http://schemas.microsoft.com/office/drawing/2014/main" id="{3AA21DB6-09AE-4F5F-900C-D4AF136226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600" y="3886200"/>
            <a:ext cx="3294529" cy="2819400"/>
          </a:xfrm>
          <a:prstGeom prst="rect">
            <a:avLst/>
          </a:prstGeom>
        </p:spPr>
      </p:pic>
    </p:spTree>
    <p:extLst>
      <p:ext uri="{BB962C8B-B14F-4D97-AF65-F5344CB8AC3E}">
        <p14:creationId xmlns:p14="http://schemas.microsoft.com/office/powerpoint/2010/main" val="788655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D79B8-1EDB-4AA2-B979-AF29890772E0}"/>
              </a:ext>
            </a:extLst>
          </p:cNvPr>
          <p:cNvSpPr>
            <a:spLocks noGrp="1"/>
          </p:cNvSpPr>
          <p:nvPr>
            <p:ph type="title"/>
          </p:nvPr>
        </p:nvSpPr>
        <p:spPr>
          <a:xfrm>
            <a:off x="866216" y="990600"/>
            <a:ext cx="6619244" cy="706964"/>
          </a:xfrm>
        </p:spPr>
        <p:txBody>
          <a:bodyPr/>
          <a:lstStyle/>
          <a:p>
            <a:r>
              <a:rPr lang="en-US" dirty="0"/>
              <a:t>Funding Options- Fire Pension  </a:t>
            </a:r>
          </a:p>
        </p:txBody>
      </p:sp>
      <p:pic>
        <p:nvPicPr>
          <p:cNvPr id="6" name="Content Placeholder 5">
            <a:extLst>
              <a:ext uri="{FF2B5EF4-FFF2-40B4-BE49-F238E27FC236}">
                <a16:creationId xmlns:a16="http://schemas.microsoft.com/office/drawing/2014/main" id="{BE56C7C1-DA81-4FBD-A9AF-CEFA5D0F4800}"/>
              </a:ext>
            </a:extLst>
          </p:cNvPr>
          <p:cNvPicPr>
            <a:picLocks noGrp="1" noChangeAspect="1"/>
          </p:cNvPicPr>
          <p:nvPr>
            <p:ph idx="1"/>
          </p:nvPr>
        </p:nvPicPr>
        <p:blipFill>
          <a:blip r:embed="rId2"/>
          <a:stretch>
            <a:fillRect/>
          </a:stretch>
        </p:blipFill>
        <p:spPr>
          <a:xfrm>
            <a:off x="533400" y="2667000"/>
            <a:ext cx="2625529" cy="3416300"/>
          </a:xfrm>
          <a:prstGeom prst="rect">
            <a:avLst/>
          </a:prstGeom>
        </p:spPr>
      </p:pic>
      <p:pic>
        <p:nvPicPr>
          <p:cNvPr id="7" name="Picture 6">
            <a:extLst>
              <a:ext uri="{FF2B5EF4-FFF2-40B4-BE49-F238E27FC236}">
                <a16:creationId xmlns:a16="http://schemas.microsoft.com/office/drawing/2014/main" id="{22E8C899-81FA-4D1E-A21F-58F1899A5322}"/>
              </a:ext>
            </a:extLst>
          </p:cNvPr>
          <p:cNvPicPr>
            <a:picLocks noChangeAspect="1"/>
          </p:cNvPicPr>
          <p:nvPr/>
        </p:nvPicPr>
        <p:blipFill>
          <a:blip r:embed="rId3"/>
          <a:stretch>
            <a:fillRect/>
          </a:stretch>
        </p:blipFill>
        <p:spPr>
          <a:xfrm>
            <a:off x="3429000" y="2660342"/>
            <a:ext cx="4822202" cy="3390386"/>
          </a:xfrm>
          <a:prstGeom prst="rect">
            <a:avLst/>
          </a:prstGeom>
        </p:spPr>
      </p:pic>
    </p:spTree>
    <p:extLst>
      <p:ext uri="{BB962C8B-B14F-4D97-AF65-F5344CB8AC3E}">
        <p14:creationId xmlns:p14="http://schemas.microsoft.com/office/powerpoint/2010/main" val="3455239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21969-D478-4989-B92A-2E33FA566767}"/>
              </a:ext>
            </a:extLst>
          </p:cNvPr>
          <p:cNvSpPr>
            <a:spLocks noGrp="1"/>
          </p:cNvSpPr>
          <p:nvPr>
            <p:ph type="title"/>
          </p:nvPr>
        </p:nvSpPr>
        <p:spPr/>
        <p:txBody>
          <a:bodyPr/>
          <a:lstStyle/>
          <a:p>
            <a:r>
              <a:rPr lang="en-US" dirty="0"/>
              <a:t>Funding Options-Police Pension </a:t>
            </a:r>
          </a:p>
        </p:txBody>
      </p:sp>
      <p:pic>
        <p:nvPicPr>
          <p:cNvPr id="5" name="Content Placeholder 4">
            <a:extLst>
              <a:ext uri="{FF2B5EF4-FFF2-40B4-BE49-F238E27FC236}">
                <a16:creationId xmlns:a16="http://schemas.microsoft.com/office/drawing/2014/main" id="{53FEA0C5-83EC-41F8-9CCA-A11FA47BF903}"/>
              </a:ext>
            </a:extLst>
          </p:cNvPr>
          <p:cNvPicPr>
            <a:picLocks noGrp="1" noChangeAspect="1"/>
          </p:cNvPicPr>
          <p:nvPr>
            <p:ph sz="half" idx="1"/>
          </p:nvPr>
        </p:nvPicPr>
        <p:blipFill>
          <a:blip r:embed="rId2"/>
          <a:stretch>
            <a:fillRect/>
          </a:stretch>
        </p:blipFill>
        <p:spPr>
          <a:xfrm>
            <a:off x="457200" y="2484375"/>
            <a:ext cx="3158929" cy="3515450"/>
          </a:xfrm>
          <a:prstGeom prst="rect">
            <a:avLst/>
          </a:prstGeom>
        </p:spPr>
      </p:pic>
      <p:graphicFrame>
        <p:nvGraphicFramePr>
          <p:cNvPr id="6" name="Content Placeholder 5">
            <a:extLst>
              <a:ext uri="{FF2B5EF4-FFF2-40B4-BE49-F238E27FC236}">
                <a16:creationId xmlns:a16="http://schemas.microsoft.com/office/drawing/2014/main" id="{CAA74BC2-EEEE-4EF9-97DE-0465CCA30052}"/>
              </a:ext>
            </a:extLst>
          </p:cNvPr>
          <p:cNvGraphicFramePr>
            <a:graphicFrameLocks noGrp="1"/>
          </p:cNvGraphicFramePr>
          <p:nvPr>
            <p:ph sz="half" idx="2"/>
            <p:extLst>
              <p:ext uri="{D42A27DB-BD31-4B8C-83A1-F6EECF244321}">
                <p14:modId xmlns:p14="http://schemas.microsoft.com/office/powerpoint/2010/main" val="2479249178"/>
              </p:ext>
            </p:extLst>
          </p:nvPr>
        </p:nvGraphicFramePr>
        <p:xfrm>
          <a:off x="4038600" y="2667000"/>
          <a:ext cx="4572000" cy="3416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34909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7000"/>
                <a:hueMod val="88000"/>
                <a:satMod val="130000"/>
                <a:lumMod val="124000"/>
              </a:schemeClr>
            </a:gs>
            <a:gs pos="100000">
              <a:schemeClr val="bg1">
                <a:tint val="96000"/>
                <a:shade val="88000"/>
                <a:hueMod val="108000"/>
                <a:satMod val="164000"/>
                <a:lumMod val="76000"/>
              </a:schemeClr>
            </a:gs>
          </a:gsLst>
          <a:path path="circle">
            <a:fillToRect l="45000" t="65000" r="125000" b="100000"/>
          </a:path>
        </a:gra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9">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3154" y="467397"/>
            <a:ext cx="521872"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18" name="Group 11">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a:noFill/>
        </p:grpSpPr>
        <p:sp>
          <p:nvSpPr>
            <p:cNvPr id="13" name="Rectangle 12">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le 1"/>
          <p:cNvSpPr>
            <a:spLocks noGrp="1"/>
          </p:cNvSpPr>
          <p:nvPr>
            <p:ph type="title"/>
          </p:nvPr>
        </p:nvSpPr>
        <p:spPr>
          <a:xfrm>
            <a:off x="846124" y="821095"/>
            <a:ext cx="6922639" cy="1069909"/>
          </a:xfrm>
        </p:spPr>
        <p:txBody>
          <a:bodyPr>
            <a:normAutofit/>
          </a:bodyPr>
          <a:lstStyle/>
          <a:p>
            <a:pPr algn="r"/>
            <a:r>
              <a:rPr lang="en-US">
                <a:solidFill>
                  <a:schemeClr val="tx1"/>
                </a:solidFill>
              </a:rPr>
              <a:t>City of Rochelle</a:t>
            </a:r>
          </a:p>
        </p:txBody>
      </p:sp>
      <p:sp>
        <p:nvSpPr>
          <p:cNvPr id="3" name="Content Placeholder 2"/>
          <p:cNvSpPr>
            <a:spLocks noGrp="1"/>
          </p:cNvSpPr>
          <p:nvPr>
            <p:ph idx="1"/>
          </p:nvPr>
        </p:nvSpPr>
        <p:spPr>
          <a:xfrm>
            <a:off x="846124" y="2202025"/>
            <a:ext cx="5733880" cy="3508310"/>
          </a:xfrm>
        </p:spPr>
        <p:txBody>
          <a:bodyPr anchor="t">
            <a:normAutofit/>
          </a:bodyPr>
          <a:lstStyle/>
          <a:p>
            <a:r>
              <a:rPr lang="en-US" dirty="0">
                <a:solidFill>
                  <a:schemeClr val="tx1"/>
                </a:solidFill>
              </a:rPr>
              <a:t>Rochelle’s Standard &amp; Poor’s bond rating is AA</a:t>
            </a:r>
          </a:p>
          <a:p>
            <a:r>
              <a:rPr lang="en-US" dirty="0">
                <a:solidFill>
                  <a:schemeClr val="tx1"/>
                </a:solidFill>
              </a:rPr>
              <a:t>Received Certificate of Achievement for Excellence in Financial Reporting since 2015</a:t>
            </a: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r>
              <a:rPr lang="en-US" dirty="0">
                <a:solidFill>
                  <a:schemeClr val="tx1"/>
                </a:solidFill>
              </a:rPr>
              <a:t>Contact Jeff Fiegenschuh with any additional questions at 815-561-2000</a:t>
            </a:r>
          </a:p>
          <a:p>
            <a:endParaRPr lang="en-US" dirty="0">
              <a:solidFill>
                <a:schemeClr val="tx1"/>
              </a:solidFill>
            </a:endParaRPr>
          </a:p>
        </p:txBody>
      </p:sp>
    </p:spTree>
    <p:extLst>
      <p:ext uri="{BB962C8B-B14F-4D97-AF65-F5344CB8AC3E}">
        <p14:creationId xmlns:p14="http://schemas.microsoft.com/office/powerpoint/2010/main" val="403965871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9E30886-05F9-4600-87C6-A496E2500D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91" y="0"/>
            <a:ext cx="9145191" cy="6861555"/>
            <a:chOff x="-1588" y="0"/>
            <a:chExt cx="12193588" cy="6861555"/>
          </a:xfrm>
        </p:grpSpPr>
        <p:sp>
          <p:nvSpPr>
            <p:cNvPr id="11" name="Rectangle 10">
              <a:extLst>
                <a:ext uri="{FF2B5EF4-FFF2-40B4-BE49-F238E27FC236}">
                  <a16:creationId xmlns:a16="http://schemas.microsoft.com/office/drawing/2014/main" id="{76E3D100-B353-443A-A394-8F226FEE7D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BD04B277-A9C3-4AA1-A0A0-C6D9B50C8E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60911518-8CE1-4410-806E-3CD2DE1C55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D9A3DC92-72B1-41C6-A069-B27430DA37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6248621D-BAC3-4AD3-8A23-B6328BDDAA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5">
              <a:extLst>
                <a:ext uri="{FF2B5EF4-FFF2-40B4-BE49-F238E27FC236}">
                  <a16:creationId xmlns:a16="http://schemas.microsoft.com/office/drawing/2014/main" id="{5E8E1843-4729-4C56-A855-B13ECCBDE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a:extLst>
                <a:ext uri="{FF2B5EF4-FFF2-40B4-BE49-F238E27FC236}">
                  <a16:creationId xmlns:a16="http://schemas.microsoft.com/office/drawing/2014/main" id="{C877DF2C-ED50-4DF6-9732-7A6201BC12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a:extLst>
                <a:ext uri="{FF2B5EF4-FFF2-40B4-BE49-F238E27FC236}">
                  <a16:creationId xmlns:a16="http://schemas.microsoft.com/office/drawing/2014/main" id="{0BE473F5-80D8-4045-AED0-28266B6C8C5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458391" y="1130603"/>
            <a:ext cx="3078250" cy="4596794"/>
          </a:xfrm>
        </p:spPr>
        <p:txBody>
          <a:bodyPr anchor="ctr">
            <a:normAutofit/>
          </a:bodyPr>
          <a:lstStyle/>
          <a:p>
            <a:r>
              <a:rPr lang="en-US" sz="2800" dirty="0">
                <a:solidFill>
                  <a:srgbClr val="EBEBEB"/>
                </a:solidFill>
              </a:rPr>
              <a:t>PENSIONS 101: </a:t>
            </a:r>
            <a:br>
              <a:rPr lang="en-US" sz="2800" dirty="0">
                <a:solidFill>
                  <a:srgbClr val="EBEBEB"/>
                </a:solidFill>
              </a:rPr>
            </a:br>
            <a:r>
              <a:rPr lang="en-US" sz="2800" dirty="0">
                <a:solidFill>
                  <a:srgbClr val="EBEBEB"/>
                </a:solidFill>
              </a:rPr>
              <a:t>Downstate Police &amp; Fire Pension Fund </a:t>
            </a:r>
            <a:br>
              <a:rPr lang="en-US" sz="2800" dirty="0">
                <a:solidFill>
                  <a:srgbClr val="EBEBEB"/>
                </a:solidFill>
              </a:rPr>
            </a:br>
            <a:r>
              <a:rPr lang="en-US" sz="2800" dirty="0">
                <a:solidFill>
                  <a:srgbClr val="EBEBEB"/>
                </a:solidFill>
              </a:rPr>
              <a:t>40 ILCS 5/3 &amp; 5/4-125</a:t>
            </a:r>
          </a:p>
        </p:txBody>
      </p:sp>
      <p:sp>
        <p:nvSpPr>
          <p:cNvPr id="3" name="Content Placeholder 2"/>
          <p:cNvSpPr>
            <a:spLocks noGrp="1"/>
          </p:cNvSpPr>
          <p:nvPr>
            <p:ph idx="1"/>
          </p:nvPr>
        </p:nvSpPr>
        <p:spPr>
          <a:xfrm>
            <a:off x="3967557" y="437513"/>
            <a:ext cx="5024043" cy="5954325"/>
          </a:xfrm>
        </p:spPr>
        <p:txBody>
          <a:bodyPr anchor="ctr">
            <a:normAutofit/>
          </a:bodyPr>
          <a:lstStyle/>
          <a:p>
            <a:pPr>
              <a:lnSpc>
                <a:spcPct val="90000"/>
              </a:lnSpc>
            </a:pPr>
            <a:r>
              <a:rPr lang="en-US" sz="1400" b="1" dirty="0"/>
              <a:t>State statute-required benefits for eligible municipal public safety employees in municipalities with 5,000 - 500,000 citizens</a:t>
            </a:r>
          </a:p>
          <a:p>
            <a:pPr>
              <a:lnSpc>
                <a:spcPct val="90000"/>
              </a:lnSpc>
            </a:pPr>
            <a:r>
              <a:rPr lang="en-US" sz="1400" b="1" dirty="0"/>
              <a:t>Firefighter employee contribution = 9.455% of salary</a:t>
            </a:r>
          </a:p>
          <a:p>
            <a:pPr>
              <a:lnSpc>
                <a:spcPct val="90000"/>
              </a:lnSpc>
            </a:pPr>
            <a:r>
              <a:rPr lang="en-US" sz="1400" b="1" dirty="0"/>
              <a:t>Police employee contribution = 9.91% of salary</a:t>
            </a:r>
          </a:p>
          <a:p>
            <a:pPr lvl="1">
              <a:lnSpc>
                <a:spcPct val="90000"/>
              </a:lnSpc>
            </a:pPr>
            <a:r>
              <a:rPr lang="en-US" sz="1400" b="1" dirty="0"/>
              <a:t>Note:  Employee contribution for Social Security &amp; Medicare = 7.65%</a:t>
            </a:r>
          </a:p>
          <a:p>
            <a:pPr lvl="1">
              <a:lnSpc>
                <a:spcPct val="90000"/>
              </a:lnSpc>
            </a:pPr>
            <a:r>
              <a:rPr lang="en-US" sz="1400" b="1" dirty="0"/>
              <a:t>Police and Firefighters don’t receive Social Security benefits on their income derived from public safety</a:t>
            </a:r>
          </a:p>
          <a:p>
            <a:pPr>
              <a:lnSpc>
                <a:spcPct val="90000"/>
              </a:lnSpc>
            </a:pPr>
            <a:r>
              <a:rPr lang="en-US" sz="1400" b="1" dirty="0"/>
              <a:t>All employee benefit levels are set by state statute not at the local level.</a:t>
            </a:r>
          </a:p>
          <a:p>
            <a:pPr>
              <a:lnSpc>
                <a:spcPct val="90000"/>
              </a:lnSpc>
            </a:pPr>
            <a:r>
              <a:rPr lang="en-US" sz="1400" b="1" dirty="0"/>
              <a:t>Employer contribution based on investment returns, actuarial analysis and changing benefit levels</a:t>
            </a:r>
          </a:p>
          <a:p>
            <a:pPr>
              <a:lnSpc>
                <a:spcPct val="90000"/>
              </a:lnSpc>
            </a:pPr>
            <a:r>
              <a:rPr lang="en-US" sz="1400" b="1" dirty="0"/>
              <a:t>IL Constitution prohibits diminishing of pension benefits.  All benefit levels and employee contribution levels are set by the state of IL. </a:t>
            </a:r>
          </a:p>
          <a:p>
            <a:pPr>
              <a:lnSpc>
                <a:spcPct val="90000"/>
              </a:lnSpc>
            </a:pPr>
            <a:r>
              <a:rPr lang="en-US" sz="1400" b="1" dirty="0"/>
              <a:t>City levies the property tax and upon receipt the appointed pension board oversees the investment.  Per state statute only certain investments are able to be made.</a:t>
            </a:r>
          </a:p>
          <a:p>
            <a:pPr marL="0" indent="0">
              <a:lnSpc>
                <a:spcPct val="90000"/>
              </a:lnSpc>
              <a:buNone/>
            </a:pPr>
            <a:endParaRPr lang="en-US" sz="1300" dirty="0"/>
          </a:p>
        </p:txBody>
      </p:sp>
    </p:spTree>
    <p:extLst>
      <p:ext uri="{BB962C8B-B14F-4D97-AF65-F5344CB8AC3E}">
        <p14:creationId xmlns:p14="http://schemas.microsoft.com/office/powerpoint/2010/main" val="2879623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3154" y="467397"/>
            <a:ext cx="521872"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12" name="Group 11">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a:solidFill>
            <a:srgbClr val="FFFFFF"/>
          </a:solidFill>
        </p:grpSpPr>
        <p:sp>
          <p:nvSpPr>
            <p:cNvPr id="13" name="Rectangle 12">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sp>
      </p:grpSp>
      <p:sp>
        <p:nvSpPr>
          <p:cNvPr id="2" name="Title 1"/>
          <p:cNvSpPr>
            <a:spLocks noGrp="1"/>
          </p:cNvSpPr>
          <p:nvPr>
            <p:ph type="title"/>
          </p:nvPr>
        </p:nvSpPr>
        <p:spPr>
          <a:xfrm>
            <a:off x="358975" y="1209957"/>
            <a:ext cx="2667240" cy="4438087"/>
          </a:xfrm>
        </p:spPr>
        <p:txBody>
          <a:bodyPr anchor="ctr">
            <a:normAutofit/>
          </a:bodyPr>
          <a:lstStyle/>
          <a:p>
            <a:pPr algn="r"/>
            <a:r>
              <a:rPr lang="en-US" sz="2800" dirty="0">
                <a:solidFill>
                  <a:schemeClr val="tx1"/>
                </a:solidFill>
              </a:rPr>
              <a:t>PENSIONS 101: </a:t>
            </a:r>
            <a:br>
              <a:rPr lang="en-US" sz="2800" dirty="0">
                <a:solidFill>
                  <a:schemeClr val="tx1"/>
                </a:solidFill>
              </a:rPr>
            </a:br>
            <a:r>
              <a:rPr lang="en-US" sz="2800" dirty="0">
                <a:solidFill>
                  <a:schemeClr val="tx1"/>
                </a:solidFill>
              </a:rPr>
              <a:t>Sources of Funding</a:t>
            </a:r>
          </a:p>
        </p:txBody>
      </p:sp>
      <p:sp>
        <p:nvSpPr>
          <p:cNvPr id="3" name="Content Placeholder 2"/>
          <p:cNvSpPr>
            <a:spLocks noGrp="1"/>
          </p:cNvSpPr>
          <p:nvPr>
            <p:ph idx="1"/>
          </p:nvPr>
        </p:nvSpPr>
        <p:spPr>
          <a:xfrm>
            <a:off x="3508818" y="467396"/>
            <a:ext cx="4754332" cy="5919115"/>
          </a:xfrm>
        </p:spPr>
        <p:txBody>
          <a:bodyPr anchor="ctr">
            <a:normAutofit/>
          </a:bodyPr>
          <a:lstStyle/>
          <a:p>
            <a:pPr>
              <a:lnSpc>
                <a:spcPct val="90000"/>
              </a:lnSpc>
            </a:pPr>
            <a:r>
              <a:rPr lang="en-US" sz="1400" b="1" dirty="0">
                <a:solidFill>
                  <a:schemeClr val="tx1"/>
                </a:solidFill>
              </a:rPr>
              <a:t>Funded  primarily through property taxes (since the great recession property values have not kept up with increasing obligations).  The only sources of revenue for funding pensions are employee and employer contributions along with investment earnings. </a:t>
            </a:r>
          </a:p>
          <a:p>
            <a:pPr>
              <a:lnSpc>
                <a:spcPct val="90000"/>
              </a:lnSpc>
            </a:pPr>
            <a:r>
              <a:rPr lang="en-US" sz="1400" b="1" dirty="0">
                <a:solidFill>
                  <a:schemeClr val="tx1"/>
                </a:solidFill>
              </a:rPr>
              <a:t>The City of Rochelle general fund revenues have seen slight increases. While overall EAV has been steadily increasing, residential property values have remained flat.</a:t>
            </a:r>
          </a:p>
          <a:p>
            <a:pPr>
              <a:lnSpc>
                <a:spcPct val="90000"/>
              </a:lnSpc>
            </a:pPr>
            <a:r>
              <a:rPr lang="en-US" sz="1400" b="1" dirty="0">
                <a:solidFill>
                  <a:schemeClr val="tx1"/>
                </a:solidFill>
              </a:rPr>
              <a:t>Based on current rate of return and updated actuarial assumptions, the average annual increase for contributions is 3%-5%.  Must be funded 90% by 2040.</a:t>
            </a:r>
          </a:p>
          <a:p>
            <a:pPr>
              <a:lnSpc>
                <a:spcPct val="90000"/>
              </a:lnSpc>
            </a:pPr>
            <a:r>
              <a:rPr lang="en-US" sz="1400" b="1" dirty="0">
                <a:solidFill>
                  <a:schemeClr val="tx1"/>
                </a:solidFill>
              </a:rPr>
              <a:t>IMRF, Police and Fire pensions are listed as a Long-Term Debt on the City’s balance sheet.  Unfunded portion of $11,068,488  for police and fire as of most recent audit.  The unfunded portion does not include the annual cost. This is the cost of an active members participation in the pension fund. </a:t>
            </a:r>
            <a:r>
              <a:rPr lang="en-US" sz="1400" dirty="0">
                <a:solidFill>
                  <a:schemeClr val="tx1"/>
                </a:solidFill>
                <a:latin typeface="Segoe UI" panose="020B0502040204020203" pitchFamily="34" charset="0"/>
                <a:cs typeface="Segoe UI" panose="020B0502040204020203" pitchFamily="34" charset="0"/>
              </a:rPr>
              <a:t>If the fund were 100% funded, we would still have this cost as we progress forward.</a:t>
            </a:r>
            <a:endParaRPr lang="en-US" sz="1400" dirty="0">
              <a:solidFill>
                <a:schemeClr val="tx1"/>
              </a:solidFill>
              <a:latin typeface="Segoe UI" panose="020B0502040204020203" pitchFamily="34" charset="0"/>
              <a:ea typeface="Segoe UI" panose="020B0502040204020203" pitchFamily="34" charset="0"/>
              <a:cs typeface="Segoe UI" panose="020B0502040204020203" pitchFamily="34" charset="0"/>
            </a:endParaRPr>
          </a:p>
          <a:p>
            <a:pPr>
              <a:lnSpc>
                <a:spcPct val="90000"/>
              </a:lnSpc>
            </a:pPr>
            <a:endParaRPr lang="en-US" sz="1100" dirty="0">
              <a:solidFill>
                <a:schemeClr val="tx1"/>
              </a:solidFill>
            </a:endParaRPr>
          </a:p>
        </p:txBody>
      </p:sp>
      <p:cxnSp>
        <p:nvCxnSpPr>
          <p:cNvPr id="16" name="Straight Connector 15">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67515" y="1930986"/>
            <a:ext cx="0" cy="3200400"/>
          </a:xfrm>
          <a:prstGeom prst="line">
            <a:avLst/>
          </a:prstGeom>
          <a:ln w="15875" cap="sq">
            <a:solidFill>
              <a:schemeClr val="accent1">
                <a:lumMod val="75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6646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077200" cy="1219199"/>
          </a:xfrm>
        </p:spPr>
        <p:txBody>
          <a:bodyPr/>
          <a:lstStyle/>
          <a:p>
            <a:pPr algn="ctr"/>
            <a:r>
              <a:rPr lang="en-US" dirty="0"/>
              <a:t>Most Property Types have Increased in Value in Recent Years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239520229"/>
              </p:ext>
            </p:extLst>
          </p:nvPr>
        </p:nvGraphicFramePr>
        <p:xfrm>
          <a:off x="304800" y="2362200"/>
          <a:ext cx="8153400" cy="4038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53807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90600"/>
            <a:ext cx="6619244" cy="706964"/>
          </a:xfrm>
        </p:spPr>
        <p:txBody>
          <a:bodyPr/>
          <a:lstStyle/>
          <a:p>
            <a:pPr algn="ctr"/>
            <a:r>
              <a:rPr lang="en-US" dirty="0"/>
              <a:t>Residential Property Values are Starting to Increase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4095483"/>
              </p:ext>
            </p:extLst>
          </p:nvPr>
        </p:nvGraphicFramePr>
        <p:xfrm>
          <a:off x="304800" y="2362200"/>
          <a:ext cx="8077200" cy="3886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49898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90600"/>
            <a:ext cx="7028260" cy="706964"/>
          </a:xfrm>
        </p:spPr>
        <p:txBody>
          <a:bodyPr/>
          <a:lstStyle/>
          <a:p>
            <a:pPr algn="ctr"/>
            <a:r>
              <a:rPr lang="en-US" dirty="0"/>
              <a:t>City of Rochelle Tax Levy Through Fiscal Year 2017</a:t>
            </a:r>
          </a:p>
        </p:txBody>
      </p:sp>
      <p:graphicFrame>
        <p:nvGraphicFramePr>
          <p:cNvPr id="4" name="Content Placeholder 3"/>
          <p:cNvGraphicFramePr>
            <a:graphicFrameLocks noGrp="1"/>
          </p:cNvGraphicFramePr>
          <p:nvPr>
            <p:ph idx="1"/>
            <p:extLst/>
          </p:nvPr>
        </p:nvGraphicFramePr>
        <p:xfrm>
          <a:off x="-1" y="2133600"/>
          <a:ext cx="9220201"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82755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90600"/>
            <a:ext cx="6619244" cy="706964"/>
          </a:xfrm>
        </p:spPr>
        <p:txBody>
          <a:bodyPr/>
          <a:lstStyle/>
          <a:p>
            <a:pPr algn="ctr"/>
            <a:r>
              <a:rPr lang="en-US" dirty="0"/>
              <a:t>2019-2041 Projected Required Contribution</a:t>
            </a:r>
          </a:p>
        </p:txBody>
      </p:sp>
      <p:sp>
        <p:nvSpPr>
          <p:cNvPr id="7" name="TextBox 6">
            <a:extLst>
              <a:ext uri="{FF2B5EF4-FFF2-40B4-BE49-F238E27FC236}">
                <a16:creationId xmlns:a16="http://schemas.microsoft.com/office/drawing/2014/main" id="{23517CE0-EC9C-47F2-9BDD-9B81114A2ED1}"/>
              </a:ext>
            </a:extLst>
          </p:cNvPr>
          <p:cNvSpPr txBox="1"/>
          <p:nvPr>
            <p:custDataLst>
              <p:tags r:id="rId1"/>
            </p:custDataLst>
          </p:nvPr>
        </p:nvSpPr>
        <p:spPr>
          <a:xfrm>
            <a:off x="304800" y="6400800"/>
            <a:ext cx="8534400" cy="193899"/>
          </a:xfrm>
          <a:prstGeom prst="rect">
            <a:avLst/>
          </a:prstGeom>
          <a:noFill/>
        </p:spPr>
        <p:txBody>
          <a:bodyPr vert="horz" wrap="square" lIns="0" tIns="0" rIns="0" bIns="0" rtlCol="0" anchor="t">
            <a:spAutoFit/>
          </a:bodyPr>
          <a:lstStyle>
            <a:defPPr>
              <a:defRPr lang="en-US"/>
            </a:defPPr>
            <a:lvl1pPr marL="182880" indent="-182880">
              <a:lnSpc>
                <a:spcPct val="90000"/>
              </a:lnSpc>
              <a:defRPr sz="700"/>
            </a:lvl1pPr>
          </a:lstStyle>
          <a:p>
            <a:r>
              <a:rPr lang="en-US" dirty="0"/>
              <a:t>_____________________</a:t>
            </a:r>
          </a:p>
          <a:p>
            <a:r>
              <a:rPr lang="en-US" dirty="0"/>
              <a:t>(1) Assumes actuarially projected results are achieved.</a:t>
            </a:r>
          </a:p>
        </p:txBody>
      </p:sp>
      <p:graphicFrame>
        <p:nvGraphicFramePr>
          <p:cNvPr id="5" name="Content Placeholder 4">
            <a:extLst>
              <a:ext uri="{FF2B5EF4-FFF2-40B4-BE49-F238E27FC236}">
                <a16:creationId xmlns:a16="http://schemas.microsoft.com/office/drawing/2014/main" id="{B7FCB597-4BF1-458F-85BD-4A883FE786FF}"/>
              </a:ext>
            </a:extLst>
          </p:cNvPr>
          <p:cNvGraphicFramePr>
            <a:graphicFrameLocks noGrp="1"/>
          </p:cNvGraphicFramePr>
          <p:nvPr>
            <p:ph idx="1"/>
            <p:extLst>
              <p:ext uri="{D42A27DB-BD31-4B8C-83A1-F6EECF244321}">
                <p14:modId xmlns:p14="http://schemas.microsoft.com/office/powerpoint/2010/main" val="104539864"/>
              </p:ext>
            </p:extLst>
          </p:nvPr>
        </p:nvGraphicFramePr>
        <p:xfrm>
          <a:off x="2295384" y="2748090"/>
          <a:ext cx="3222900" cy="3276600"/>
        </p:xfrm>
        <a:graphic>
          <a:graphicData uri="http://schemas.openxmlformats.org/drawingml/2006/table">
            <a:tbl>
              <a:tblPr/>
              <a:tblGrid>
                <a:gridCol w="214860">
                  <a:extLst>
                    <a:ext uri="{9D8B030D-6E8A-4147-A177-3AD203B41FA5}">
                      <a16:colId xmlns:a16="http://schemas.microsoft.com/office/drawing/2014/main" val="1097733304"/>
                    </a:ext>
                  </a:extLst>
                </a:gridCol>
                <a:gridCol w="214860">
                  <a:extLst>
                    <a:ext uri="{9D8B030D-6E8A-4147-A177-3AD203B41FA5}">
                      <a16:colId xmlns:a16="http://schemas.microsoft.com/office/drawing/2014/main" val="1983416887"/>
                    </a:ext>
                  </a:extLst>
                </a:gridCol>
                <a:gridCol w="214860">
                  <a:extLst>
                    <a:ext uri="{9D8B030D-6E8A-4147-A177-3AD203B41FA5}">
                      <a16:colId xmlns:a16="http://schemas.microsoft.com/office/drawing/2014/main" val="540120967"/>
                    </a:ext>
                  </a:extLst>
                </a:gridCol>
                <a:gridCol w="214860">
                  <a:extLst>
                    <a:ext uri="{9D8B030D-6E8A-4147-A177-3AD203B41FA5}">
                      <a16:colId xmlns:a16="http://schemas.microsoft.com/office/drawing/2014/main" val="41819861"/>
                    </a:ext>
                  </a:extLst>
                </a:gridCol>
                <a:gridCol w="214860">
                  <a:extLst>
                    <a:ext uri="{9D8B030D-6E8A-4147-A177-3AD203B41FA5}">
                      <a16:colId xmlns:a16="http://schemas.microsoft.com/office/drawing/2014/main" val="514246689"/>
                    </a:ext>
                  </a:extLst>
                </a:gridCol>
                <a:gridCol w="214860">
                  <a:extLst>
                    <a:ext uri="{9D8B030D-6E8A-4147-A177-3AD203B41FA5}">
                      <a16:colId xmlns:a16="http://schemas.microsoft.com/office/drawing/2014/main" val="579196974"/>
                    </a:ext>
                  </a:extLst>
                </a:gridCol>
                <a:gridCol w="214860">
                  <a:extLst>
                    <a:ext uri="{9D8B030D-6E8A-4147-A177-3AD203B41FA5}">
                      <a16:colId xmlns:a16="http://schemas.microsoft.com/office/drawing/2014/main" val="2574849872"/>
                    </a:ext>
                  </a:extLst>
                </a:gridCol>
                <a:gridCol w="214860">
                  <a:extLst>
                    <a:ext uri="{9D8B030D-6E8A-4147-A177-3AD203B41FA5}">
                      <a16:colId xmlns:a16="http://schemas.microsoft.com/office/drawing/2014/main" val="2110265679"/>
                    </a:ext>
                  </a:extLst>
                </a:gridCol>
                <a:gridCol w="214860">
                  <a:extLst>
                    <a:ext uri="{9D8B030D-6E8A-4147-A177-3AD203B41FA5}">
                      <a16:colId xmlns:a16="http://schemas.microsoft.com/office/drawing/2014/main" val="3021174015"/>
                    </a:ext>
                  </a:extLst>
                </a:gridCol>
                <a:gridCol w="214860">
                  <a:extLst>
                    <a:ext uri="{9D8B030D-6E8A-4147-A177-3AD203B41FA5}">
                      <a16:colId xmlns:a16="http://schemas.microsoft.com/office/drawing/2014/main" val="150623183"/>
                    </a:ext>
                  </a:extLst>
                </a:gridCol>
                <a:gridCol w="214860">
                  <a:extLst>
                    <a:ext uri="{9D8B030D-6E8A-4147-A177-3AD203B41FA5}">
                      <a16:colId xmlns:a16="http://schemas.microsoft.com/office/drawing/2014/main" val="4114802684"/>
                    </a:ext>
                  </a:extLst>
                </a:gridCol>
                <a:gridCol w="214860">
                  <a:extLst>
                    <a:ext uri="{9D8B030D-6E8A-4147-A177-3AD203B41FA5}">
                      <a16:colId xmlns:a16="http://schemas.microsoft.com/office/drawing/2014/main" val="3717113861"/>
                    </a:ext>
                  </a:extLst>
                </a:gridCol>
                <a:gridCol w="214860">
                  <a:extLst>
                    <a:ext uri="{9D8B030D-6E8A-4147-A177-3AD203B41FA5}">
                      <a16:colId xmlns:a16="http://schemas.microsoft.com/office/drawing/2014/main" val="522493515"/>
                    </a:ext>
                  </a:extLst>
                </a:gridCol>
                <a:gridCol w="214860">
                  <a:extLst>
                    <a:ext uri="{9D8B030D-6E8A-4147-A177-3AD203B41FA5}">
                      <a16:colId xmlns:a16="http://schemas.microsoft.com/office/drawing/2014/main" val="76850842"/>
                    </a:ext>
                  </a:extLst>
                </a:gridCol>
                <a:gridCol w="214860">
                  <a:extLst>
                    <a:ext uri="{9D8B030D-6E8A-4147-A177-3AD203B41FA5}">
                      <a16:colId xmlns:a16="http://schemas.microsoft.com/office/drawing/2014/main" val="2415481441"/>
                    </a:ext>
                  </a:extLst>
                </a:gridCol>
              </a:tblGrid>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271576038"/>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335627396"/>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903181428"/>
                  </a:ext>
                </a:extLst>
              </a:tr>
              <a:tr h="39592">
                <a:tc>
                  <a:txBody>
                    <a:bodyPr/>
                    <a:lstStyle/>
                    <a:p>
                      <a:pPr algn="l" fontAlgn="b"/>
                      <a:r>
                        <a:rPr lang="en-US" sz="400" b="0" i="0" u="none" strike="noStrike">
                          <a:effectLst/>
                          <a:latin typeface="Arial" panose="020B0604020202020204" pitchFamily="34" charset="0"/>
                        </a:rPr>
                        <a:t> </a:t>
                      </a:r>
                    </a:p>
                  </a:txBody>
                  <a:tcPr marL="0" marR="0" marT="0" marB="0">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813112835"/>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573675166"/>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466829839"/>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740711183"/>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670749874"/>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3745626782"/>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3932142166"/>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3510739717"/>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3187597506"/>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166237983"/>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628844196"/>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468774733"/>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4143340977"/>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111797172"/>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3862843236"/>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026178209"/>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490039047"/>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4063877926"/>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4131119379"/>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076475185"/>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479957217"/>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933209654"/>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3330652657"/>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334088807"/>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3472423804"/>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483586353"/>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717544384"/>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486250964"/>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3833273058"/>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3759903913"/>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530254148"/>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072774283"/>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88127953"/>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568146683"/>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412018090"/>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878707935"/>
                  </a:ext>
                </a:extLst>
              </a:tr>
              <a:tr h="39592">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4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020489263"/>
                  </a:ext>
                </a:extLst>
              </a:tr>
              <a:tr h="452980">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(1) Assumes actuarially projected results are achieved.</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a:effectLst/>
                          <a:latin typeface="Arial" panose="020B060402020202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US" sz="500" b="0" i="0" u="none" strike="noStrike" dirty="0">
                          <a:effectLst/>
                          <a:latin typeface="Arial" panose="020B060402020202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941694090"/>
                  </a:ext>
                </a:extLst>
              </a:tr>
            </a:tbl>
          </a:graphicData>
        </a:graphic>
      </p:graphicFrame>
      <p:graphicFrame>
        <p:nvGraphicFramePr>
          <p:cNvPr id="8" name="Chart 7">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3161447598"/>
              </p:ext>
            </p:extLst>
          </p:nvPr>
        </p:nvGraphicFramePr>
        <p:xfrm>
          <a:off x="323850" y="2362201"/>
          <a:ext cx="8134350" cy="40100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07117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9" name="Rectangle 11">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3">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3154" y="467397"/>
            <a:ext cx="521872" cy="5919116"/>
          </a:xfrm>
          <a:prstGeom prst="rect">
            <a:avLst/>
          </a:prstGeom>
          <a:solidFill>
            <a:srgbClr val="0D0D0D"/>
          </a:solidFill>
          <a:ln>
            <a:noFill/>
          </a:ln>
          <a:effectLst/>
        </p:spPr>
        <p:style>
          <a:lnRef idx="1">
            <a:schemeClr val="accent1"/>
          </a:lnRef>
          <a:fillRef idx="3">
            <a:schemeClr val="accent1"/>
          </a:fillRef>
          <a:effectRef idx="2">
            <a:schemeClr val="accent1"/>
          </a:effectRef>
          <a:fontRef idx="minor">
            <a:schemeClr val="lt1"/>
          </a:fontRef>
        </p:style>
      </p:sp>
      <p:grpSp>
        <p:nvGrpSpPr>
          <p:cNvPr id="21" name="Group 15">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a:solidFill>
            <a:srgbClr val="FFFFFF"/>
          </a:solidFill>
        </p:grpSpPr>
        <p:sp>
          <p:nvSpPr>
            <p:cNvPr id="17" name="Rectangle 16">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le 1">
            <a:extLst>
              <a:ext uri="{FF2B5EF4-FFF2-40B4-BE49-F238E27FC236}">
                <a16:creationId xmlns:a16="http://schemas.microsoft.com/office/drawing/2014/main" id="{FBBAC52D-722F-45A8-BDC9-2774EABB6258}"/>
              </a:ext>
            </a:extLst>
          </p:cNvPr>
          <p:cNvSpPr>
            <a:spLocks noGrp="1"/>
          </p:cNvSpPr>
          <p:nvPr>
            <p:ph type="title"/>
          </p:nvPr>
        </p:nvSpPr>
        <p:spPr>
          <a:xfrm>
            <a:off x="866215" y="855481"/>
            <a:ext cx="6571060" cy="898674"/>
          </a:xfrm>
        </p:spPr>
        <p:txBody>
          <a:bodyPr anchor="b">
            <a:normAutofit/>
          </a:bodyPr>
          <a:lstStyle/>
          <a:p>
            <a:pPr>
              <a:lnSpc>
                <a:spcPct val="90000"/>
              </a:lnSpc>
            </a:pPr>
            <a:r>
              <a:rPr lang="en-US" altLang="en-US" sz="2800">
                <a:solidFill>
                  <a:srgbClr val="FFFFFF"/>
                </a:solidFill>
                <a:latin typeface="Segoe UI Semibold" pitchFamily="34" charset="0"/>
              </a:rPr>
              <a:t>Summary of the City’s Police and Firefighters’ Pension Plans</a:t>
            </a:r>
            <a:endParaRPr lang="en-US" sz="2800">
              <a:solidFill>
                <a:srgbClr val="FFFFFF"/>
              </a:solidFill>
            </a:endParaRPr>
          </a:p>
        </p:txBody>
      </p:sp>
      <p:sp>
        <p:nvSpPr>
          <p:cNvPr id="7" name="Content Placeholder 6">
            <a:extLst>
              <a:ext uri="{FF2B5EF4-FFF2-40B4-BE49-F238E27FC236}">
                <a16:creationId xmlns:a16="http://schemas.microsoft.com/office/drawing/2014/main" id="{624CA471-7A4B-4999-B9E5-8C736643A251}"/>
              </a:ext>
            </a:extLst>
          </p:cNvPr>
          <p:cNvSpPr>
            <a:spLocks noGrp="1"/>
          </p:cNvSpPr>
          <p:nvPr>
            <p:ph idx="1"/>
          </p:nvPr>
        </p:nvSpPr>
        <p:spPr>
          <a:xfrm>
            <a:off x="866215" y="2079173"/>
            <a:ext cx="7287185" cy="4093027"/>
          </a:xfrm>
        </p:spPr>
        <p:txBody>
          <a:bodyPr anchor="ctr">
            <a:normAutofit/>
          </a:bodyPr>
          <a:lstStyle/>
          <a:p>
            <a:pPr marL="279400" lvl="0" indent="-279400" defTabSz="914400">
              <a:lnSpc>
                <a:spcPct val="90000"/>
              </a:lnSpc>
              <a:spcBef>
                <a:spcPts val="0"/>
              </a:spcBef>
              <a:buClr>
                <a:srgbClr val="000000">
                  <a:lumMod val="50000"/>
                  <a:lumOff val="50000"/>
                </a:srgbClr>
              </a:buClr>
              <a:buSzTx/>
              <a:buNone/>
              <a:defRPr/>
            </a:pPr>
            <a:r>
              <a:rPr lang="en-US" sz="1500" dirty="0">
                <a:solidFill>
                  <a:srgbClr val="EBEBEB"/>
                </a:solidFill>
                <a:latin typeface="Segoe UI"/>
                <a:ea typeface="Segoe UI" panose="020B0502040204020203" pitchFamily="34" charset="0"/>
                <a:cs typeface="Segoe UI" panose="020B0502040204020203" pitchFamily="34" charset="0"/>
              </a:rPr>
              <a:t>The City’s Police and Firefighters’ Pension Plans had the following characteristics as shown in the City’s 12/31/17 Comprehensive Annual Financial Report:</a:t>
            </a:r>
          </a:p>
          <a:p>
            <a:pPr marL="279400" lvl="0" indent="-279400" defTabSz="914400">
              <a:lnSpc>
                <a:spcPct val="90000"/>
              </a:lnSpc>
              <a:spcBef>
                <a:spcPts val="0"/>
              </a:spcBef>
              <a:buClr>
                <a:srgbClr val="000000">
                  <a:lumMod val="50000"/>
                  <a:lumOff val="50000"/>
                </a:srgbClr>
              </a:buClr>
              <a:buSzTx/>
              <a:buNone/>
              <a:defRPr/>
            </a:pPr>
            <a:endParaRPr lang="en-US" sz="1500" dirty="0">
              <a:solidFill>
                <a:srgbClr val="EBEBEB"/>
              </a:solidFill>
              <a:latin typeface="Segoe UI"/>
              <a:ea typeface="Segoe UI" panose="020B0502040204020203" pitchFamily="34" charset="0"/>
              <a:cs typeface="Segoe UI" panose="020B0502040204020203" pitchFamily="34" charset="0"/>
            </a:endParaRPr>
          </a:p>
          <a:p>
            <a:pPr marL="279400" lvl="0" indent="-279400" defTabSz="914400">
              <a:lnSpc>
                <a:spcPct val="90000"/>
              </a:lnSpc>
              <a:spcBef>
                <a:spcPts val="0"/>
              </a:spcBef>
              <a:spcAft>
                <a:spcPts val="800"/>
              </a:spcAft>
              <a:buClr>
                <a:srgbClr val="000000"/>
              </a:buClr>
              <a:buSzTx/>
              <a:buFont typeface="Wingdings"/>
              <a:buChar char=""/>
              <a:defRPr/>
            </a:pPr>
            <a:r>
              <a:rPr lang="en-US" sz="1500" dirty="0">
                <a:solidFill>
                  <a:srgbClr val="EBEBEB"/>
                </a:solidFill>
                <a:latin typeface="Segoe UI"/>
                <a:ea typeface="Segoe UI" panose="020B0502040204020203" pitchFamily="34" charset="0"/>
                <a:cs typeface="Segoe UI" panose="020B0502040204020203" pitchFamily="34" charset="0"/>
              </a:rPr>
              <a:t>City of Rochelle has unfunded Police pension liabilities of approximately $5.986 million.</a:t>
            </a:r>
          </a:p>
          <a:p>
            <a:pPr marL="279400" lvl="0" indent="-279400" defTabSz="914400">
              <a:lnSpc>
                <a:spcPct val="90000"/>
              </a:lnSpc>
              <a:spcBef>
                <a:spcPts val="0"/>
              </a:spcBef>
              <a:spcAft>
                <a:spcPts val="800"/>
              </a:spcAft>
              <a:buClr>
                <a:srgbClr val="000000"/>
              </a:buClr>
              <a:buSzTx/>
              <a:buFont typeface="Wingdings"/>
              <a:buChar char=""/>
              <a:defRPr/>
            </a:pPr>
            <a:r>
              <a:rPr lang="en-US" sz="1500" dirty="0">
                <a:solidFill>
                  <a:srgbClr val="EBEBEB"/>
                </a:solidFill>
                <a:latin typeface="Segoe UI"/>
                <a:ea typeface="Segoe UI" panose="020B0502040204020203" pitchFamily="34" charset="0"/>
                <a:cs typeface="Segoe UI" panose="020B0502040204020203" pitchFamily="34" charset="0"/>
              </a:rPr>
              <a:t>City of Rochelle has unfunded Firefighters’ pension liabilities of approximately $5.082 million.</a:t>
            </a:r>
          </a:p>
          <a:p>
            <a:pPr marL="279400" lvl="0" indent="-279400" defTabSz="914400">
              <a:lnSpc>
                <a:spcPct val="90000"/>
              </a:lnSpc>
              <a:spcBef>
                <a:spcPts val="0"/>
              </a:spcBef>
              <a:spcAft>
                <a:spcPts val="800"/>
              </a:spcAft>
              <a:buClr>
                <a:srgbClr val="000000"/>
              </a:buClr>
              <a:buSzTx/>
              <a:buFont typeface="Wingdings"/>
              <a:buChar char=""/>
              <a:defRPr/>
            </a:pPr>
            <a:r>
              <a:rPr lang="en-US" sz="1500" dirty="0">
                <a:solidFill>
                  <a:srgbClr val="EBEBEB"/>
                </a:solidFill>
                <a:latin typeface="Segoe UI"/>
                <a:ea typeface="Segoe UI" panose="020B0502040204020203" pitchFamily="34" charset="0"/>
                <a:cs typeface="Segoe UI" panose="020B0502040204020203" pitchFamily="34" charset="0"/>
              </a:rPr>
              <a:t>Combined funding level of 61%, (statewide average for downstate pension plans is 57.58% )</a:t>
            </a:r>
          </a:p>
          <a:p>
            <a:pPr marL="279400" lvl="0" indent="-279400" defTabSz="914400">
              <a:lnSpc>
                <a:spcPct val="90000"/>
              </a:lnSpc>
              <a:spcBef>
                <a:spcPts val="0"/>
              </a:spcBef>
              <a:spcAft>
                <a:spcPts val="800"/>
              </a:spcAft>
              <a:buClr>
                <a:srgbClr val="000000"/>
              </a:buClr>
              <a:buSzTx/>
              <a:buFont typeface="Wingdings"/>
              <a:buChar char=""/>
              <a:defRPr/>
            </a:pPr>
            <a:r>
              <a:rPr lang="en-US" sz="1500" dirty="0">
                <a:solidFill>
                  <a:srgbClr val="EBEBEB"/>
                </a:solidFill>
                <a:latin typeface="Segoe UI"/>
                <a:ea typeface="Segoe UI" panose="020B0502040204020203" pitchFamily="34" charset="0"/>
                <a:cs typeface="Segoe UI" panose="020B0502040204020203" pitchFamily="34" charset="0"/>
              </a:rPr>
              <a:t>Police Pension plan funded at 94.2% on 4/30/09, Fire Pension plan funded at 92.7% on 4/30/07.</a:t>
            </a:r>
          </a:p>
          <a:p>
            <a:pPr marL="279400" lvl="0" indent="-279400" defTabSz="914400">
              <a:lnSpc>
                <a:spcPct val="90000"/>
              </a:lnSpc>
              <a:spcBef>
                <a:spcPts val="0"/>
              </a:spcBef>
              <a:spcAft>
                <a:spcPts val="800"/>
              </a:spcAft>
              <a:buClr>
                <a:srgbClr val="000000"/>
              </a:buClr>
              <a:buSzTx/>
              <a:buFont typeface="Wingdings"/>
              <a:buChar char=""/>
              <a:defRPr/>
            </a:pPr>
            <a:r>
              <a:rPr lang="en-US" sz="1500" dirty="0">
                <a:solidFill>
                  <a:srgbClr val="EBEBEB"/>
                </a:solidFill>
                <a:latin typeface="Segoe UI"/>
                <a:ea typeface="Segoe UI" panose="020B0502040204020203" pitchFamily="34" charset="0"/>
                <a:cs typeface="Segoe UI" panose="020B0502040204020203" pitchFamily="34" charset="0"/>
              </a:rPr>
              <a:t>The pension funds assumed rate of return is 6.75%, which is used to calculate annual contributions.  Lower ROR means higher annual payments.</a:t>
            </a:r>
          </a:p>
          <a:p>
            <a:pPr>
              <a:lnSpc>
                <a:spcPct val="90000"/>
              </a:lnSpc>
            </a:pPr>
            <a:endParaRPr lang="en-US" sz="1500" dirty="0">
              <a:solidFill>
                <a:srgbClr val="EBEBEB"/>
              </a:solidFill>
            </a:endParaRPr>
          </a:p>
        </p:txBody>
      </p:sp>
    </p:spTree>
    <p:extLst>
      <p:ext uri="{BB962C8B-B14F-4D97-AF65-F5344CB8AC3E}">
        <p14:creationId xmlns:p14="http://schemas.microsoft.com/office/powerpoint/2010/main" val="601693877"/>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9">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3154" y="467397"/>
            <a:ext cx="521872" cy="5919116"/>
          </a:xfrm>
          <a:prstGeom prst="rect">
            <a:avLst/>
          </a:prstGeom>
          <a:solidFill>
            <a:srgbClr val="0D0D0D"/>
          </a:solidFill>
          <a:ln>
            <a:noFill/>
          </a:ln>
          <a:effectLst/>
        </p:spPr>
        <p:style>
          <a:lnRef idx="1">
            <a:schemeClr val="accent1"/>
          </a:lnRef>
          <a:fillRef idx="3">
            <a:schemeClr val="accent1"/>
          </a:fillRef>
          <a:effectRef idx="2">
            <a:schemeClr val="accent1"/>
          </a:effectRef>
          <a:fontRef idx="minor">
            <a:schemeClr val="lt1"/>
          </a:fontRef>
        </p:style>
      </p:sp>
      <p:grpSp>
        <p:nvGrpSpPr>
          <p:cNvPr id="17" name="Group 11">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a:solidFill>
            <a:srgbClr val="FFFFFF"/>
          </a:solidFill>
        </p:grpSpPr>
        <p:sp>
          <p:nvSpPr>
            <p:cNvPr id="13" name="Rectangle 12">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le 1"/>
          <p:cNvSpPr>
            <a:spLocks noGrp="1"/>
          </p:cNvSpPr>
          <p:nvPr>
            <p:ph type="title"/>
          </p:nvPr>
        </p:nvSpPr>
        <p:spPr>
          <a:xfrm>
            <a:off x="866215" y="855481"/>
            <a:ext cx="6571060" cy="898674"/>
          </a:xfrm>
        </p:spPr>
        <p:txBody>
          <a:bodyPr anchor="b">
            <a:normAutofit/>
          </a:bodyPr>
          <a:lstStyle/>
          <a:p>
            <a:pPr>
              <a:lnSpc>
                <a:spcPct val="90000"/>
              </a:lnSpc>
            </a:pPr>
            <a:r>
              <a:rPr lang="en-US" sz="2800">
                <a:solidFill>
                  <a:srgbClr val="FFFFFF"/>
                </a:solidFill>
              </a:rPr>
              <a:t>City Fiscal Responsibility &amp; Staff Recommendation </a:t>
            </a:r>
          </a:p>
        </p:txBody>
      </p:sp>
      <p:sp>
        <p:nvSpPr>
          <p:cNvPr id="3" name="Content Placeholder 2"/>
          <p:cNvSpPr>
            <a:spLocks noGrp="1"/>
          </p:cNvSpPr>
          <p:nvPr>
            <p:ph idx="1"/>
          </p:nvPr>
        </p:nvSpPr>
        <p:spPr>
          <a:xfrm>
            <a:off x="866215" y="2079173"/>
            <a:ext cx="7287185" cy="4169227"/>
          </a:xfrm>
        </p:spPr>
        <p:txBody>
          <a:bodyPr anchor="ctr">
            <a:normAutofit/>
          </a:bodyPr>
          <a:lstStyle/>
          <a:p>
            <a:pPr>
              <a:lnSpc>
                <a:spcPct val="90000"/>
              </a:lnSpc>
            </a:pPr>
            <a:r>
              <a:rPr lang="en-US" sz="1400" dirty="0">
                <a:solidFill>
                  <a:srgbClr val="EBEBEB"/>
                </a:solidFill>
              </a:rPr>
              <a:t>Historically, the City has funded 100% of the city’s actuarial recommended levels.  The State DOI also provides recommendations, but typically lower.</a:t>
            </a:r>
          </a:p>
          <a:p>
            <a:pPr>
              <a:lnSpc>
                <a:spcPct val="90000"/>
              </a:lnSpc>
            </a:pPr>
            <a:r>
              <a:rPr lang="en-US" sz="1400" dirty="0">
                <a:solidFill>
                  <a:srgbClr val="EBEBEB"/>
                </a:solidFill>
              </a:rPr>
              <a:t>Jan 1,2018 actuary report recommended City’s portion of the fire pension funding level be $482,180 (This includes the normal contribution and the unfunded liability).  This represents a $17,192 increase over the previous year.</a:t>
            </a:r>
          </a:p>
          <a:p>
            <a:pPr>
              <a:lnSpc>
                <a:spcPct val="90000"/>
              </a:lnSpc>
            </a:pPr>
            <a:r>
              <a:rPr lang="en-US" sz="1400" dirty="0">
                <a:solidFill>
                  <a:srgbClr val="EBEBEB"/>
                </a:solidFill>
              </a:rPr>
              <a:t>Jan 1, 2018 actuary report recommended City’s portion of the police pension funding level be $614,329 (This includes normal contribution and unfunded liability).  This represents an increase of $56,455 from the previous year. </a:t>
            </a:r>
          </a:p>
          <a:p>
            <a:pPr>
              <a:lnSpc>
                <a:spcPct val="90000"/>
              </a:lnSpc>
            </a:pPr>
            <a:r>
              <a:rPr lang="en-US" sz="1400" b="1" dirty="0">
                <a:solidFill>
                  <a:srgbClr val="EBEBEB"/>
                </a:solidFill>
              </a:rPr>
              <a:t>Staff Recommends beginning in 2020, the City Council reallocate all gaming revenues to the police &amp; fire pension funds</a:t>
            </a:r>
          </a:p>
          <a:p>
            <a:pPr lvl="2">
              <a:lnSpc>
                <a:spcPct val="90000"/>
              </a:lnSpc>
            </a:pPr>
            <a:r>
              <a:rPr lang="en-US" b="1" dirty="0">
                <a:solidFill>
                  <a:srgbClr val="EBEBEB"/>
                </a:solidFill>
              </a:rPr>
              <a:t>$140,000 budgeted in current FY.  This amount will be split evenly between the pension funds.</a:t>
            </a:r>
          </a:p>
          <a:p>
            <a:pPr lvl="2">
              <a:lnSpc>
                <a:spcPct val="90000"/>
              </a:lnSpc>
            </a:pPr>
            <a:r>
              <a:rPr lang="en-US" b="1" dirty="0">
                <a:solidFill>
                  <a:srgbClr val="EBEBEB"/>
                </a:solidFill>
              </a:rPr>
              <a:t>This amount will be above and beyond the annual amount levied based on the actuarial recommendations.</a:t>
            </a:r>
          </a:p>
          <a:p>
            <a:pPr lvl="2">
              <a:lnSpc>
                <a:spcPct val="90000"/>
              </a:lnSpc>
            </a:pPr>
            <a:r>
              <a:rPr lang="en-US" b="1" dirty="0">
                <a:solidFill>
                  <a:srgbClr val="EBEBEB"/>
                </a:solidFill>
              </a:rPr>
              <a:t>These funds will be utilized to buy down the unfunded liability. </a:t>
            </a:r>
          </a:p>
        </p:txBody>
      </p:sp>
    </p:spTree>
    <p:extLst>
      <p:ext uri="{BB962C8B-B14F-4D97-AF65-F5344CB8AC3E}">
        <p14:creationId xmlns:p14="http://schemas.microsoft.com/office/powerpoint/2010/main" val="1299916531"/>
      </p:ext>
    </p:extLst>
  </p:cSld>
  <p:clrMapOvr>
    <a:overrideClrMapping bg1="dk1" tx1="lt1" bg2="dk2" tx2="lt2" accent1="accent1" accent2="accent2" accent3="accent3" accent4="accent4" accent5="accent5" accent6="accent6" hlink="hlink" folHlink="folHlink"/>
  </p:clrMapOvr>
</p:sld>
</file>

<file path=ppt/tags/tag1.xml><?xml version="1.0" encoding="utf-8"?>
<p:tagLst xmlns:a="http://schemas.openxmlformats.org/drawingml/2006/main" xmlns:r="http://schemas.openxmlformats.org/officeDocument/2006/relationships" xmlns:p="http://schemas.openxmlformats.org/presentationml/2006/main">
  <p:tag name="TYPE" val="FOOTNOTE"/>
  <p:tag name="LEFT" val="126.375"/>
  <p:tag name="TOP" val="480"/>
  <p:tag name="WIDTH" val="474.4716"/>
  <p:tag name="HEIGHT" val="18"/>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TotalTime>
  <Words>736</Words>
  <Application>Microsoft Office PowerPoint</Application>
  <PresentationFormat>On-screen Show (4:3)</PresentationFormat>
  <Paragraphs>668</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Century Gothic</vt:lpstr>
      <vt:lpstr>Segoe UI</vt:lpstr>
      <vt:lpstr>Segoe UI Semibold</vt:lpstr>
      <vt:lpstr>Wingdings</vt:lpstr>
      <vt:lpstr>Wingdings 3</vt:lpstr>
      <vt:lpstr>Ion Boardroom</vt:lpstr>
      <vt:lpstr>Public Safety Pension Funding</vt:lpstr>
      <vt:lpstr>PENSIONS 101:  Downstate Police &amp; Fire Pension Fund  40 ILCS 5/3 &amp; 5/4-125</vt:lpstr>
      <vt:lpstr>PENSIONS 101:  Sources of Funding</vt:lpstr>
      <vt:lpstr>Most Property Types have Increased in Value in Recent Years</vt:lpstr>
      <vt:lpstr>Residential Property Values are Starting to Increase</vt:lpstr>
      <vt:lpstr>City of Rochelle Tax Levy Through Fiscal Year 2017</vt:lpstr>
      <vt:lpstr>2019-2041 Projected Required Contribution</vt:lpstr>
      <vt:lpstr>Summary of the City’s Police and Firefighters’ Pension Plans</vt:lpstr>
      <vt:lpstr>City Fiscal Responsibility &amp; Staff Recommendation </vt:lpstr>
      <vt:lpstr>Funding Options- Fire Pension  </vt:lpstr>
      <vt:lpstr>Funding Options-Police Pension </vt:lpstr>
      <vt:lpstr>City of Rochelle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Safety Pension Funding</dc:title>
  <dc:creator>Jennifer Thompson</dc:creator>
  <cp:lastModifiedBy>Sue Messer</cp:lastModifiedBy>
  <cp:revision>2</cp:revision>
  <dcterms:created xsi:type="dcterms:W3CDTF">2019-03-20T14:01:29Z</dcterms:created>
  <dcterms:modified xsi:type="dcterms:W3CDTF">2019-03-20T15:08:50Z</dcterms:modified>
</cp:coreProperties>
</file>