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2" r:id="rId5"/>
    <p:sldId id="329" r:id="rId6"/>
    <p:sldId id="332" r:id="rId7"/>
    <p:sldId id="333" r:id="rId8"/>
    <p:sldId id="334" r:id="rId9"/>
    <p:sldId id="328" r:id="rId10"/>
    <p:sldId id="330" r:id="rId11"/>
    <p:sldId id="331" r:id="rId12"/>
  </p:sldIdLst>
  <p:sldSz cx="9144000" cy="6858000" type="screen4x3"/>
  <p:notesSz cx="6894513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8C3734-3647-47A5-8F2B-00D3FA4ABDB2}" v="33" dt="2019-11-13T15:40:02.8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21" autoAdjust="0"/>
  </p:normalViewPr>
  <p:slideViewPr>
    <p:cSldViewPr>
      <p:cViewPr varScale="1">
        <p:scale>
          <a:sx n="102" d="100"/>
          <a:sy n="102" d="100"/>
        </p:scale>
        <p:origin x="18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Fiegenschuh" userId="29fb46d9-82f5-4806-9396-26c870c12093" providerId="ADAL" clId="{DF9072C5-5CFF-436C-89C6-0A178B410EF0}"/>
    <pc:docChg chg="delSld">
      <pc:chgData name="Jeff Fiegenschuh" userId="29fb46d9-82f5-4806-9396-26c870c12093" providerId="ADAL" clId="{DF9072C5-5CFF-436C-89C6-0A178B410EF0}" dt="2019-11-13T15:53:00.792" v="0" actId="2696"/>
      <pc:docMkLst>
        <pc:docMk/>
      </pc:docMkLst>
      <pc:sldChg chg="del">
        <pc:chgData name="Jeff Fiegenschuh" userId="29fb46d9-82f5-4806-9396-26c870c12093" providerId="ADAL" clId="{DF9072C5-5CFF-436C-89C6-0A178B410EF0}" dt="2019-11-13T15:53:00.792" v="0" actId="2696"/>
        <pc:sldMkLst>
          <pc:docMk/>
          <pc:sldMk cId="990392716" sldId="327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City of Rochelle
EAV</a:t>
            </a:r>
          </a:p>
        </c:rich>
      </c:tx>
      <c:layout>
        <c:manualLayout>
          <c:xMode val="edge"/>
          <c:yMode val="edge"/>
          <c:x val="0.43149466316710411"/>
          <c:y val="1.963340647992771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056939501779356"/>
          <c:y val="0.15575916230366493"/>
          <c:w val="0.7909252669039144"/>
          <c:h val="0.4725130890052355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EAV!$C$3</c:f>
              <c:strCache>
                <c:ptCount val="1"/>
                <c:pt idx="0">
                  <c:v>EAV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multiLvlStrRef>
              <c:f>EAV!$C$18:$E$25</c:f>
              <c:multiLvlStrCache>
                <c:ptCount val="8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3">
                    <c:v>2015</c:v>
                  </c:pt>
                  <c:pt idx="4">
                    <c:v>2016</c:v>
                  </c:pt>
                  <c:pt idx="5">
                    <c:v>2017</c:v>
                  </c:pt>
                  <c:pt idx="6">
                    <c:v>2018</c:v>
                  </c:pt>
                  <c:pt idx="7">
                    <c:v>Estimated 2019</c:v>
                  </c:pt>
                </c:lvl>
                <c:lvl>
                  <c:pt idx="0">
                    <c:v>Amount</c:v>
                  </c:pt>
                  <c:pt idx="1">
                    <c:v>Amount</c:v>
                  </c:pt>
                  <c:pt idx="2">
                    <c:v>Amount</c:v>
                  </c:pt>
                  <c:pt idx="3">
                    <c:v>Amount</c:v>
                  </c:pt>
                  <c:pt idx="4">
                    <c:v>Amount</c:v>
                  </c:pt>
                  <c:pt idx="5">
                    <c:v>Amount</c:v>
                  </c:pt>
                  <c:pt idx="6">
                    <c:v>Amount</c:v>
                  </c:pt>
                  <c:pt idx="7">
                    <c:v>Amount</c:v>
                  </c:pt>
                </c:lvl>
                <c:lvl>
                  <c:pt idx="0">
                    <c:v>214,164,805</c:v>
                  </c:pt>
                  <c:pt idx="1">
                    <c:v>216,878,407</c:v>
                  </c:pt>
                  <c:pt idx="2">
                    <c:v>211,439,971</c:v>
                  </c:pt>
                  <c:pt idx="3">
                    <c:v>224,558,825</c:v>
                  </c:pt>
                  <c:pt idx="4">
                    <c:v>225,342,929</c:v>
                  </c:pt>
                  <c:pt idx="5">
                    <c:v>242,658,481</c:v>
                  </c:pt>
                  <c:pt idx="6">
                    <c:v>225,298,975</c:v>
                  </c:pt>
                  <c:pt idx="7">
                    <c:v>261,310,330</c:v>
                  </c:pt>
                </c:lvl>
              </c:multiLvlStrCache>
            </c:multiLvlStrRef>
          </c:cat>
          <c:val>
            <c:numRef>
              <c:f>EAV!$C$18:$C$25</c:f>
              <c:numCache>
                <c:formatCode>#,##0;[Red]#,##0</c:formatCode>
                <c:ptCount val="8"/>
                <c:pt idx="0">
                  <c:v>214164805</c:v>
                </c:pt>
                <c:pt idx="1">
                  <c:v>216878407</c:v>
                </c:pt>
                <c:pt idx="2">
                  <c:v>211439971</c:v>
                </c:pt>
                <c:pt idx="3">
                  <c:v>224558825</c:v>
                </c:pt>
                <c:pt idx="4">
                  <c:v>225342929</c:v>
                </c:pt>
                <c:pt idx="5">
                  <c:v>242658481</c:v>
                </c:pt>
                <c:pt idx="6">
                  <c:v>225298975</c:v>
                </c:pt>
                <c:pt idx="7">
                  <c:v>261310330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55-40A1-8670-12AFECF75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6097648"/>
        <c:axId val="1"/>
      </c:barChart>
      <c:catAx>
        <c:axId val="59609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
 Year and EAV
</a:t>
                </a:r>
              </a:p>
            </c:rich>
          </c:tx>
          <c:layout>
            <c:manualLayout>
              <c:xMode val="edge"/>
              <c:yMode val="edge"/>
              <c:x val="0.48309594634004083"/>
              <c:y val="0.80104711501226278"/>
            </c:manualLayout>
          </c:layout>
          <c:overlay val="0"/>
          <c:spPr>
            <a:noFill/>
            <a:ln w="25400">
              <a:noFill/>
            </a:ln>
          </c:spPr>
        </c:title>
        <c:numFmt formatCode="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2700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EAV</a:t>
                </a:r>
              </a:p>
            </c:rich>
          </c:tx>
          <c:layout>
            <c:manualLayout>
              <c:xMode val="edge"/>
              <c:yMode val="edge"/>
              <c:x val="1.067623213764946E-2"/>
              <c:y val="0.36649231960759004"/>
            </c:manualLayout>
          </c:layout>
          <c:overlay val="0"/>
          <c:spPr>
            <a:noFill/>
            <a:ln w="25400">
              <a:noFill/>
            </a:ln>
          </c:spPr>
        </c:title>
        <c:numFmt formatCode="\$#,##0;[Red]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96097648"/>
        <c:crosses val="autoZero"/>
        <c:crossBetween val="between"/>
        <c:majorUnit val="20000000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4333333333333336"/>
          <c:y val="0.36111096768641626"/>
          <c:w val="5.222222222222217E-2"/>
          <c:h val="3.26796609440213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69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9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City of Rochelle
Property Tax Levy</a:t>
            </a:r>
          </a:p>
        </c:rich>
      </c:tx>
      <c:layout>
        <c:manualLayout>
          <c:xMode val="edge"/>
          <c:yMode val="edge"/>
          <c:x val="0.41992884222805482"/>
          <c:y val="1.963340507150190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498220640569393"/>
          <c:y val="0.17408376963350788"/>
          <c:w val="0.7971530249110319"/>
          <c:h val="0.544502617801047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'Tax Rate Data'!$C$3</c:f>
              <c:strCache>
                <c:ptCount val="1"/>
                <c:pt idx="0">
                  <c:v>Tax Rate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multiLvlStrRef>
              <c:f>'Tax Rate Data'!$C$18:$E$27</c:f>
              <c:multiLvlStrCache>
                <c:ptCount val="10"/>
                <c:lvl>
                  <c:pt idx="0">
                    <c:v>2012</c:v>
                  </c:pt>
                  <c:pt idx="1">
                    <c:v>2013</c:v>
                  </c:pt>
                  <c:pt idx="2">
                    <c:v>2014</c:v>
                  </c:pt>
                  <c:pt idx="3">
                    <c:v>2015</c:v>
                  </c:pt>
                  <c:pt idx="4">
                    <c:v>2016</c:v>
                  </c:pt>
                  <c:pt idx="5">
                    <c:v>2017</c:v>
                  </c:pt>
                  <c:pt idx="6">
                    <c:v>2018</c:v>
                  </c:pt>
                </c:lvl>
                <c:lvl>
                  <c:pt idx="0">
                    <c:v>Rate</c:v>
                  </c:pt>
                  <c:pt idx="1">
                    <c:v>Rate</c:v>
                  </c:pt>
                  <c:pt idx="2">
                    <c:v>Rate</c:v>
                  </c:pt>
                  <c:pt idx="3">
                    <c:v>Rate</c:v>
                  </c:pt>
                  <c:pt idx="4">
                    <c:v>Rate</c:v>
                  </c:pt>
                  <c:pt idx="5">
                    <c:v>Rate</c:v>
                  </c:pt>
                  <c:pt idx="6">
                    <c:v>Rate </c:v>
                  </c:pt>
                  <c:pt idx="7">
                    <c:v>Rate  2.00% Incr</c:v>
                  </c:pt>
                  <c:pt idx="8">
                    <c:v>Rate  3.00% Incr</c:v>
                  </c:pt>
                  <c:pt idx="9">
                    <c:v>Rate  4.95% Incr</c:v>
                  </c:pt>
                </c:lvl>
                <c:lvl>
                  <c:pt idx="0">
                    <c:v>0.94226</c:v>
                  </c:pt>
                  <c:pt idx="1">
                    <c:v>1.00483</c:v>
                  </c:pt>
                  <c:pt idx="2">
                    <c:v>1.02929</c:v>
                  </c:pt>
                  <c:pt idx="3">
                    <c:v>1.01409</c:v>
                  </c:pt>
                  <c:pt idx="4">
                    <c:v>1.05306</c:v>
                  </c:pt>
                  <c:pt idx="5">
                    <c:v>1.00775</c:v>
                  </c:pt>
                  <c:pt idx="6">
                    <c:v>1.11114</c:v>
                  </c:pt>
                  <c:pt idx="7">
                    <c:v>0.97770</c:v>
                  </c:pt>
                  <c:pt idx="8">
                    <c:v>0.98704</c:v>
                  </c:pt>
                  <c:pt idx="9">
                    <c:v>1.00529</c:v>
                  </c:pt>
                </c:lvl>
              </c:multiLvlStrCache>
            </c:multiLvlStrRef>
          </c:cat>
          <c:val>
            <c:numRef>
              <c:f>'Tax Rate Data'!$C$18:$C$27</c:f>
              <c:numCache>
                <c:formatCode>0.00000</c:formatCode>
                <c:ptCount val="10"/>
                <c:pt idx="0">
                  <c:v>0.94225999999999999</c:v>
                </c:pt>
                <c:pt idx="1">
                  <c:v>1.0048299999999999</c:v>
                </c:pt>
                <c:pt idx="2">
                  <c:v>1.029291</c:v>
                </c:pt>
                <c:pt idx="3">
                  <c:v>1.0140899999999999</c:v>
                </c:pt>
                <c:pt idx="4">
                  <c:v>1.0530600000000001</c:v>
                </c:pt>
                <c:pt idx="5">
                  <c:v>1.0077499999999999</c:v>
                </c:pt>
                <c:pt idx="6">
                  <c:v>1.1111420000000001</c:v>
                </c:pt>
                <c:pt idx="7">
                  <c:v>0.97769799999999996</c:v>
                </c:pt>
                <c:pt idx="8">
                  <c:v>0.98703600000000002</c:v>
                </c:pt>
                <c:pt idx="9">
                  <c:v>1.00529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23-4523-B56B-B493548A1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4030760"/>
        <c:axId val="1"/>
      </c:barChart>
      <c:catAx>
        <c:axId val="364030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
YEAR and RATE
</a:t>
                </a:r>
              </a:p>
            </c:rich>
          </c:tx>
          <c:layout>
            <c:manualLayout>
              <c:xMode val="edge"/>
              <c:yMode val="edge"/>
              <c:x val="0.44483989501312332"/>
              <c:y val="0.8625654771876919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.3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Rate/$100 EAV</a:t>
                </a:r>
              </a:p>
            </c:rich>
          </c:tx>
          <c:layout>
            <c:manualLayout>
              <c:xMode val="edge"/>
              <c:yMode val="edge"/>
              <c:x val="8.8968212306794973E-3"/>
              <c:y val="0.3547121667074758"/>
            </c:manualLayout>
          </c:layout>
          <c:overlay val="0"/>
          <c:spPr>
            <a:noFill/>
            <a:ln w="25400">
              <a:noFill/>
            </a:ln>
          </c:spPr>
        </c:title>
        <c:numFmt formatCode="0.000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4030760"/>
        <c:crosses val="autoZero"/>
        <c:crossBetween val="between"/>
        <c:majorUnit val="0.1"/>
        <c:minorUnit val="2.0000000000000004E-2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1555555555555557"/>
          <c:y val="0.46078430867172704"/>
          <c:w val="7.8888888888888897E-2"/>
          <c:h val="3.267961390259932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1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7676" cy="458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5252" y="0"/>
            <a:ext cx="2987676" cy="458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r">
              <a:defRPr sz="1200"/>
            </a:lvl1pPr>
          </a:lstStyle>
          <a:p>
            <a:fld id="{23BCFB6F-DD46-4B6B-8804-0A466A927D15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87388"/>
            <a:ext cx="4592637" cy="3443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6" tIns="45423" rIns="90846" bIns="454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360865"/>
            <a:ext cx="5516562" cy="4130675"/>
          </a:xfrm>
          <a:prstGeom prst="rect">
            <a:avLst/>
          </a:prstGeom>
        </p:spPr>
        <p:txBody>
          <a:bodyPr vert="horz" lIns="90846" tIns="45423" rIns="90846" bIns="454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20138"/>
            <a:ext cx="2987676" cy="458787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5252" y="8720138"/>
            <a:ext cx="2987676" cy="458787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r">
              <a:defRPr sz="1200"/>
            </a:lvl1pPr>
          </a:lstStyle>
          <a:p>
            <a:fld id="{32C9849C-F09C-4602-9E27-3C5EE8E05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5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63210-C77E-4453-B50A-E04FAF354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9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9445-D435-45D2-B12A-CA0E366C2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6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2A01B-5F28-4DEF-A900-EC1DEF1B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2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71798-35EB-46E4-8D1D-0C3794157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5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FE56D-F7F7-4609-8E53-7D434A61F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4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65808-D782-4293-99D2-6778FD2E4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97530-7E97-4D4D-B191-3AF073662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B947-F2D6-4E6B-BBCA-2D6E35BD5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1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28E49-502C-4ABE-B8DD-BA22E7581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3D79C-C632-4114-A156-B44CEFD06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974E3-E544-438C-8B3D-F6712AC16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807F9-2A79-40D0-AF1A-035B3AC05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City of Rochelle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i="1" dirty="0"/>
              <a:t>2019 Property Tax Levy</a:t>
            </a:r>
          </a:p>
          <a:p>
            <a:pPr eaLnBrk="1" hangingPunct="1">
              <a:lnSpc>
                <a:spcPct val="80000"/>
              </a:lnSpc>
            </a:pPr>
            <a:endParaRPr lang="en-US" sz="2800" i="1" dirty="0"/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November 18, 2019</a:t>
            </a:r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85800"/>
            <a:ext cx="2971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088B7C7-6B51-47A7-977F-BD78E183A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580046"/>
              </p:ext>
            </p:extLst>
          </p:nvPr>
        </p:nvGraphicFramePr>
        <p:xfrm>
          <a:off x="228600" y="228600"/>
          <a:ext cx="8763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170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93839C4-FB60-4A31-900A-B5780F5649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411583"/>
              </p:ext>
            </p:extLst>
          </p:nvPr>
        </p:nvGraphicFramePr>
        <p:xfrm>
          <a:off x="57150" y="142875"/>
          <a:ext cx="9029700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9029734" imgH="6572340" progId="Excel.Sheet.12">
                  <p:embed/>
                </p:oleObj>
              </mc:Choice>
              <mc:Fallback>
                <p:oleObj name="Worksheet" r:id="rId3" imgW="9029734" imgH="6572340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93839C4-FB60-4A31-900A-B5780F5649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" y="142875"/>
                        <a:ext cx="9029700" cy="657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429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8F1759B-8975-4F50-8670-B66E6293F9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350548"/>
              </p:ext>
            </p:extLst>
          </p:nvPr>
        </p:nvGraphicFramePr>
        <p:xfrm>
          <a:off x="57150" y="142875"/>
          <a:ext cx="9029700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3" imgW="9029734" imgH="6572340" progId="Excel.Sheet.12">
                  <p:embed/>
                </p:oleObj>
              </mc:Choice>
              <mc:Fallback>
                <p:oleObj name="Worksheet" r:id="rId3" imgW="9029734" imgH="6572340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8F1759B-8975-4F50-8670-B66E6293F9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" y="142875"/>
                        <a:ext cx="9029700" cy="657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7002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DDD1E5B-E73F-4215-BA2B-5EAFDE0364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682422"/>
              </p:ext>
            </p:extLst>
          </p:nvPr>
        </p:nvGraphicFramePr>
        <p:xfrm>
          <a:off x="57150" y="142875"/>
          <a:ext cx="9029700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3" imgW="9029734" imgH="6572340" progId="Excel.Sheet.12">
                  <p:embed/>
                </p:oleObj>
              </mc:Choice>
              <mc:Fallback>
                <p:oleObj name="Worksheet" r:id="rId3" imgW="9029734" imgH="6572340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DDD1E5B-E73F-4215-BA2B-5EAFDE0364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" y="142875"/>
                        <a:ext cx="9029700" cy="657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33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3D43A36-A89C-4636-A9F6-BC22DA41DF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25529"/>
              </p:ext>
            </p:extLst>
          </p:nvPr>
        </p:nvGraphicFramePr>
        <p:xfrm>
          <a:off x="304800" y="304800"/>
          <a:ext cx="86106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5452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DBFA9B-0DF1-46EF-B6D1-E6F17E092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8839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7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56CDBF8-0CE9-4194-9FE7-73B71557E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760948"/>
              </p:ext>
            </p:extLst>
          </p:nvPr>
        </p:nvGraphicFramePr>
        <p:xfrm>
          <a:off x="546100" y="990601"/>
          <a:ext cx="8051799" cy="4287041"/>
        </p:xfrm>
        <a:graphic>
          <a:graphicData uri="http://schemas.openxmlformats.org/drawingml/2006/table">
            <a:tbl>
              <a:tblPr/>
              <a:tblGrid>
                <a:gridCol w="1887439">
                  <a:extLst>
                    <a:ext uri="{9D8B030D-6E8A-4147-A177-3AD203B41FA5}">
                      <a16:colId xmlns:a16="http://schemas.microsoft.com/office/drawing/2014/main" val="2937296739"/>
                    </a:ext>
                  </a:extLst>
                </a:gridCol>
                <a:gridCol w="200183">
                  <a:extLst>
                    <a:ext uri="{9D8B030D-6E8A-4147-A177-3AD203B41FA5}">
                      <a16:colId xmlns:a16="http://schemas.microsoft.com/office/drawing/2014/main" val="1242640292"/>
                    </a:ext>
                  </a:extLst>
                </a:gridCol>
                <a:gridCol w="905589">
                  <a:extLst>
                    <a:ext uri="{9D8B030D-6E8A-4147-A177-3AD203B41FA5}">
                      <a16:colId xmlns:a16="http://schemas.microsoft.com/office/drawing/2014/main" val="3943080863"/>
                    </a:ext>
                  </a:extLst>
                </a:gridCol>
                <a:gridCol w="203360">
                  <a:extLst>
                    <a:ext uri="{9D8B030D-6E8A-4147-A177-3AD203B41FA5}">
                      <a16:colId xmlns:a16="http://schemas.microsoft.com/office/drawing/2014/main" val="4098956107"/>
                    </a:ext>
                  </a:extLst>
                </a:gridCol>
                <a:gridCol w="1054932">
                  <a:extLst>
                    <a:ext uri="{9D8B030D-6E8A-4147-A177-3AD203B41FA5}">
                      <a16:colId xmlns:a16="http://schemas.microsoft.com/office/drawing/2014/main" val="2013494863"/>
                    </a:ext>
                  </a:extLst>
                </a:gridCol>
                <a:gridCol w="228780">
                  <a:extLst>
                    <a:ext uri="{9D8B030D-6E8A-4147-A177-3AD203B41FA5}">
                      <a16:colId xmlns:a16="http://schemas.microsoft.com/office/drawing/2014/main" val="2407836990"/>
                    </a:ext>
                  </a:extLst>
                </a:gridCol>
                <a:gridCol w="1054932">
                  <a:extLst>
                    <a:ext uri="{9D8B030D-6E8A-4147-A177-3AD203B41FA5}">
                      <a16:colId xmlns:a16="http://schemas.microsoft.com/office/drawing/2014/main" val="1345379203"/>
                    </a:ext>
                  </a:extLst>
                </a:gridCol>
                <a:gridCol w="177940">
                  <a:extLst>
                    <a:ext uri="{9D8B030D-6E8A-4147-A177-3AD203B41FA5}">
                      <a16:colId xmlns:a16="http://schemas.microsoft.com/office/drawing/2014/main" val="3780349911"/>
                    </a:ext>
                  </a:extLst>
                </a:gridCol>
                <a:gridCol w="1054932">
                  <a:extLst>
                    <a:ext uri="{9D8B030D-6E8A-4147-A177-3AD203B41FA5}">
                      <a16:colId xmlns:a16="http://schemas.microsoft.com/office/drawing/2014/main" val="2800605141"/>
                    </a:ext>
                  </a:extLst>
                </a:gridCol>
                <a:gridCol w="203360">
                  <a:extLst>
                    <a:ext uri="{9D8B030D-6E8A-4147-A177-3AD203B41FA5}">
                      <a16:colId xmlns:a16="http://schemas.microsoft.com/office/drawing/2014/main" val="4060094135"/>
                    </a:ext>
                  </a:extLst>
                </a:gridCol>
                <a:gridCol w="1080352">
                  <a:extLst>
                    <a:ext uri="{9D8B030D-6E8A-4147-A177-3AD203B41FA5}">
                      <a16:colId xmlns:a16="http://schemas.microsoft.com/office/drawing/2014/main" val="2037523504"/>
                    </a:ext>
                  </a:extLst>
                </a:gridCol>
              </a:tblGrid>
              <a:tr h="3897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Residential Taxpayer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390579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Tax Levy Impact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255104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523520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2% incr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3% incr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4.95% incr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250350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2018 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2019 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2019 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2019 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5087258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Market 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EAV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1.111420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0.977698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0.987036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1.005290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184669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$100,000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$33,333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$370.47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$325.90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$329.01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$335.10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471597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391929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$150,000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$50,000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$555.71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$488.85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$493.52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$502.65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63226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758168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$200,000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$66,667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$740.95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$651.80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$658.02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 panose="020B0604020202020204" pitchFamily="34" charset="0"/>
                        </a:rPr>
                        <a:t>$670.19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362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37696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11" ma:contentTypeDescription="Create a new document." ma:contentTypeScope="" ma:versionID="b86c92929dd436930f1cd1b63012c461">
  <xsd:schema xmlns:xsd="http://www.w3.org/2001/XMLSchema" xmlns:xs="http://www.w3.org/2001/XMLSchema" xmlns:p="http://schemas.microsoft.com/office/2006/metadata/properties" xmlns:ns3="b0a40447-73f8-4364-8370-eec6d51f7745" xmlns:ns4="d3964eda-8e69-4212-925f-6d8db1821eb3" targetNamespace="http://schemas.microsoft.com/office/2006/metadata/properties" ma:root="true" ma:fieldsID="d097df64057ba62c1fa00670b82d9619" ns3:_="" ns4:_="">
    <xsd:import namespace="b0a40447-73f8-4364-8370-eec6d51f7745"/>
    <xsd:import namespace="d3964eda-8e69-4212-925f-6d8db1821e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64eda-8e69-4212-925f-6d8db1821eb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1A1A66-4157-40B8-B8E5-1094AB0CB3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a40447-73f8-4364-8370-eec6d51f7745"/>
    <ds:schemaRef ds:uri="d3964eda-8e69-4212-925f-6d8db1821e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309221-27AE-4DEA-A687-0673EAF62C4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F4440E-7FAE-47D3-A8D2-101FF2A41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87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Default Design</vt:lpstr>
      <vt:lpstr>Worksheet</vt:lpstr>
      <vt:lpstr>City of Rochelle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Rochelle</dc:title>
  <dc:creator>Chris Cardott</dc:creator>
  <cp:lastModifiedBy>Jeff Fiegenschuh</cp:lastModifiedBy>
  <cp:revision>1</cp:revision>
  <dcterms:created xsi:type="dcterms:W3CDTF">2019-11-11T16:28:35Z</dcterms:created>
  <dcterms:modified xsi:type="dcterms:W3CDTF">2019-11-13T15:53:10Z</dcterms:modified>
</cp:coreProperties>
</file>