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71" r:id="rId5"/>
    <p:sldId id="272" r:id="rId6"/>
    <p:sldId id="273" r:id="rId7"/>
    <p:sldId id="274" r:id="rId8"/>
    <p:sldId id="259" r:id="rId9"/>
    <p:sldId id="278" r:id="rId10"/>
    <p:sldId id="275" r:id="rId11"/>
    <p:sldId id="277" r:id="rId12"/>
    <p:sldId id="269" r:id="rId13"/>
    <p:sldId id="276" r:id="rId14"/>
    <p:sldId id="267" r:id="rId15"/>
    <p:sldId id="262" r:id="rId16"/>
    <p:sldId id="279" r:id="rId17"/>
    <p:sldId id="263" r:id="rId18"/>
    <p:sldId id="264" r:id="rId19"/>
    <p:sldId id="265" r:id="rId20"/>
    <p:sldId id="266" r:id="rId21"/>
    <p:sldId id="285" r:id="rId22"/>
    <p:sldId id="286" r:id="rId23"/>
    <p:sldId id="280" r:id="rId24"/>
    <p:sldId id="284" r:id="rId25"/>
    <p:sldId id="287" r:id="rId26"/>
    <p:sldId id="281" r:id="rId27"/>
    <p:sldId id="282" r:id="rId28"/>
    <p:sldId id="283" r:id="rId29"/>
    <p:sldId id="292" r:id="rId30"/>
    <p:sldId id="293" r:id="rId31"/>
    <p:sldId id="288" r:id="rId32"/>
    <p:sldId id="289" r:id="rId33"/>
    <p:sldId id="291" r:id="rId34"/>
    <p:sldId id="290" r:id="rId35"/>
  </p:sldIdLst>
  <p:sldSz cx="12192000" cy="6858000"/>
  <p:notesSz cx="6894513" cy="91805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7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tableStyles" Target="tableStyles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viewProps" Target="viewProps.xml"/><Relationship Id="rId40" Type="http://schemas.microsoft.com/office/2016/11/relationships/changesInfo" Target="changesInfos/changesInfo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ue Messer" userId="bd98b7fc-ceba-40ce-b990-b82a14e5cd0c" providerId="ADAL" clId="{D1088A77-C5DE-4488-A248-64B98F7189B3}"/>
    <pc:docChg chg="modSld">
      <pc:chgData name="Sue Messer" userId="bd98b7fc-ceba-40ce-b990-b82a14e5cd0c" providerId="ADAL" clId="{D1088A77-C5DE-4488-A248-64B98F7189B3}" dt="2019-12-02T19:16:49.396" v="7" actId="20577"/>
      <pc:docMkLst>
        <pc:docMk/>
      </pc:docMkLst>
      <pc:sldChg chg="modSp">
        <pc:chgData name="Sue Messer" userId="bd98b7fc-ceba-40ce-b990-b82a14e5cd0c" providerId="ADAL" clId="{D1088A77-C5DE-4488-A248-64B98F7189B3}" dt="2019-12-02T19:16:49.396" v="7" actId="20577"/>
        <pc:sldMkLst>
          <pc:docMk/>
          <pc:sldMk cId="2199655679" sldId="271"/>
        </pc:sldMkLst>
        <pc:spChg chg="mod">
          <ac:chgData name="Sue Messer" userId="bd98b7fc-ceba-40ce-b990-b82a14e5cd0c" providerId="ADAL" clId="{D1088A77-C5DE-4488-A248-64B98F7189B3}" dt="2019-12-02T19:16:49.396" v="7" actId="20577"/>
          <ac:spMkLst>
            <pc:docMk/>
            <pc:sldMk cId="2199655679" sldId="271"/>
            <ac:spMk id="3" creationId="{D00475FA-B9A9-4994-A08D-BBB0415408B0}"/>
          </ac:spMkLst>
        </pc:spChg>
      </pc:sldChg>
    </pc:docChg>
  </pc:docChgLst>
  <pc:docChgLst>
    <pc:chgData name="Adam Lanning" userId="504c074d-4ada-48fe-b829-1c93ee463e1c" providerId="ADAL" clId="{272B2E58-C9AE-4C99-B8AB-BE6D534A9D96}"/>
    <pc:docChg chg="undo custSel modSld">
      <pc:chgData name="Adam Lanning" userId="504c074d-4ada-48fe-b829-1c93ee463e1c" providerId="ADAL" clId="{272B2E58-C9AE-4C99-B8AB-BE6D534A9D96}" dt="2019-11-20T15:23:18.972" v="76" actId="20577"/>
      <pc:docMkLst>
        <pc:docMk/>
      </pc:docMkLst>
      <pc:sldChg chg="addSp delSp modSp">
        <pc:chgData name="Adam Lanning" userId="504c074d-4ada-48fe-b829-1c93ee463e1c" providerId="ADAL" clId="{272B2E58-C9AE-4C99-B8AB-BE6D534A9D96}" dt="2019-11-20T15:21:01.162" v="40" actId="12385"/>
        <pc:sldMkLst>
          <pc:docMk/>
          <pc:sldMk cId="2670017335" sldId="280"/>
        </pc:sldMkLst>
        <pc:spChg chg="add del mod">
          <ac:chgData name="Adam Lanning" userId="504c074d-4ada-48fe-b829-1c93ee463e1c" providerId="ADAL" clId="{272B2E58-C9AE-4C99-B8AB-BE6D534A9D96}" dt="2019-11-20T15:18:50.156" v="27" actId="478"/>
          <ac:spMkLst>
            <pc:docMk/>
            <pc:sldMk cId="2670017335" sldId="280"/>
            <ac:spMk id="5" creationId="{553AE75B-2E63-47A9-A85D-5608EAF32F87}"/>
          </ac:spMkLst>
        </pc:spChg>
        <pc:spChg chg="add del mod">
          <ac:chgData name="Adam Lanning" userId="504c074d-4ada-48fe-b829-1c93ee463e1c" providerId="ADAL" clId="{272B2E58-C9AE-4C99-B8AB-BE6D534A9D96}" dt="2019-11-20T15:19:14.551" v="29"/>
          <ac:spMkLst>
            <pc:docMk/>
            <pc:sldMk cId="2670017335" sldId="280"/>
            <ac:spMk id="7" creationId="{0887360E-A888-4676-A2C3-6E8060908D61}"/>
          </ac:spMkLst>
        </pc:spChg>
        <pc:graphicFrameChg chg="add mod modGraphic">
          <ac:chgData name="Adam Lanning" userId="504c074d-4ada-48fe-b829-1c93ee463e1c" providerId="ADAL" clId="{272B2E58-C9AE-4C99-B8AB-BE6D534A9D96}" dt="2019-11-20T15:21:01.162" v="40" actId="12385"/>
          <ac:graphicFrameMkLst>
            <pc:docMk/>
            <pc:sldMk cId="2670017335" sldId="280"/>
            <ac:graphicFrameMk id="8" creationId="{B477067E-031D-4208-8E08-B8B664CD25E6}"/>
          </ac:graphicFrameMkLst>
        </pc:graphicFrameChg>
        <pc:picChg chg="add del">
          <ac:chgData name="Adam Lanning" userId="504c074d-4ada-48fe-b829-1c93ee463e1c" providerId="ADAL" clId="{272B2E58-C9AE-4C99-B8AB-BE6D534A9D96}" dt="2019-11-20T15:18:57.352" v="28" actId="478"/>
          <ac:picMkLst>
            <pc:docMk/>
            <pc:sldMk cId="2670017335" sldId="280"/>
            <ac:picMk id="10" creationId="{D8313C57-2D01-4BDB-BD02-83171DCCD1E8}"/>
          </ac:picMkLst>
        </pc:picChg>
      </pc:sldChg>
      <pc:sldChg chg="addSp delSp modSp">
        <pc:chgData name="Adam Lanning" userId="504c074d-4ada-48fe-b829-1c93ee463e1c" providerId="ADAL" clId="{272B2E58-C9AE-4C99-B8AB-BE6D534A9D96}" dt="2019-11-20T15:10:41.376" v="13" actId="255"/>
        <pc:sldMkLst>
          <pc:docMk/>
          <pc:sldMk cId="4028401765" sldId="285"/>
        </pc:sldMkLst>
        <pc:spChg chg="add del mod">
          <ac:chgData name="Adam Lanning" userId="504c074d-4ada-48fe-b829-1c93ee463e1c" providerId="ADAL" clId="{272B2E58-C9AE-4C99-B8AB-BE6D534A9D96}" dt="2019-11-20T15:08:21.191" v="1"/>
          <ac:spMkLst>
            <pc:docMk/>
            <pc:sldMk cId="4028401765" sldId="285"/>
            <ac:spMk id="4" creationId="{E9A71CCC-0CC8-42D2-A83C-361520A5C6D7}"/>
          </ac:spMkLst>
        </pc:spChg>
        <pc:graphicFrameChg chg="add mod modGraphic">
          <ac:chgData name="Adam Lanning" userId="504c074d-4ada-48fe-b829-1c93ee463e1c" providerId="ADAL" clId="{272B2E58-C9AE-4C99-B8AB-BE6D534A9D96}" dt="2019-11-20T15:10:41.376" v="13" actId="255"/>
          <ac:graphicFrameMkLst>
            <pc:docMk/>
            <pc:sldMk cId="4028401765" sldId="285"/>
            <ac:graphicFrameMk id="5" creationId="{8237604A-69EA-496A-8953-4C269DAC4E48}"/>
          </ac:graphicFrameMkLst>
        </pc:graphicFrameChg>
        <pc:picChg chg="del">
          <ac:chgData name="Adam Lanning" userId="504c074d-4ada-48fe-b829-1c93ee463e1c" providerId="ADAL" clId="{272B2E58-C9AE-4C99-B8AB-BE6D534A9D96}" dt="2019-11-20T15:08:08.397" v="0" actId="478"/>
          <ac:picMkLst>
            <pc:docMk/>
            <pc:sldMk cId="4028401765" sldId="285"/>
            <ac:picMk id="8" creationId="{ABB4C75E-5D61-4B5D-ABC7-0D5DBDD08011}"/>
          </ac:picMkLst>
        </pc:picChg>
      </pc:sldChg>
      <pc:sldChg chg="modSp">
        <pc:chgData name="Adam Lanning" userId="504c074d-4ada-48fe-b829-1c93ee463e1c" providerId="ADAL" clId="{272B2E58-C9AE-4C99-B8AB-BE6D534A9D96}" dt="2019-11-20T15:23:18.972" v="76" actId="20577"/>
        <pc:sldMkLst>
          <pc:docMk/>
          <pc:sldMk cId="417236349" sldId="286"/>
        </pc:sldMkLst>
        <pc:spChg chg="mod">
          <ac:chgData name="Adam Lanning" userId="504c074d-4ada-48fe-b829-1c93ee463e1c" providerId="ADAL" clId="{272B2E58-C9AE-4C99-B8AB-BE6D534A9D96}" dt="2019-11-20T15:23:18.972" v="76" actId="20577"/>
          <ac:spMkLst>
            <pc:docMk/>
            <pc:sldMk cId="417236349" sldId="286"/>
            <ac:spMk id="3" creationId="{283C3995-E757-4630-8C65-4236C9E0D0E5}"/>
          </ac:spMkLst>
        </pc:spChg>
      </pc:sldChg>
      <pc:sldChg chg="addSp delSp modSp">
        <pc:chgData name="Adam Lanning" userId="504c074d-4ada-48fe-b829-1c93ee463e1c" providerId="ADAL" clId="{272B2E58-C9AE-4C99-B8AB-BE6D534A9D96}" dt="2019-11-20T15:14:01.950" v="25" actId="255"/>
        <pc:sldMkLst>
          <pc:docMk/>
          <pc:sldMk cId="1625902465" sldId="289"/>
        </pc:sldMkLst>
        <pc:spChg chg="add del mod">
          <ac:chgData name="Adam Lanning" userId="504c074d-4ada-48fe-b829-1c93ee463e1c" providerId="ADAL" clId="{272B2E58-C9AE-4C99-B8AB-BE6D534A9D96}" dt="2019-11-20T15:13:41.094" v="22"/>
          <ac:spMkLst>
            <pc:docMk/>
            <pc:sldMk cId="1625902465" sldId="289"/>
            <ac:spMk id="4" creationId="{1BB46567-C7BD-474F-BDE1-4FDC6B4A6C8B}"/>
          </ac:spMkLst>
        </pc:spChg>
        <pc:graphicFrameChg chg="add mod modGraphic">
          <ac:chgData name="Adam Lanning" userId="504c074d-4ada-48fe-b829-1c93ee463e1c" providerId="ADAL" clId="{272B2E58-C9AE-4C99-B8AB-BE6D534A9D96}" dt="2019-11-20T15:14:01.950" v="25" actId="255"/>
          <ac:graphicFrameMkLst>
            <pc:docMk/>
            <pc:sldMk cId="1625902465" sldId="289"/>
            <ac:graphicFrameMk id="5" creationId="{FFD9AB40-70C9-478F-9E72-76BBA14FE1A9}"/>
          </ac:graphicFrameMkLst>
        </pc:graphicFrameChg>
        <pc:picChg chg="del">
          <ac:chgData name="Adam Lanning" userId="504c074d-4ada-48fe-b829-1c93ee463e1c" providerId="ADAL" clId="{272B2E58-C9AE-4C99-B8AB-BE6D534A9D96}" dt="2019-11-20T15:13:28.114" v="21" actId="478"/>
          <ac:picMkLst>
            <pc:docMk/>
            <pc:sldMk cId="1625902465" sldId="289"/>
            <ac:picMk id="7" creationId="{210279D7-A97A-49F1-A087-31066FA3B206}"/>
          </ac:picMkLst>
        </pc:picChg>
      </pc:sldChg>
      <pc:sldChg chg="addSp delSp modSp">
        <pc:chgData name="Adam Lanning" userId="504c074d-4ada-48fe-b829-1c93ee463e1c" providerId="ADAL" clId="{272B2E58-C9AE-4C99-B8AB-BE6D534A9D96}" dt="2019-11-20T15:12:35.854" v="20" actId="255"/>
        <pc:sldMkLst>
          <pc:docMk/>
          <pc:sldMk cId="251892214" sldId="291"/>
        </pc:sldMkLst>
        <pc:spChg chg="add del mod">
          <ac:chgData name="Adam Lanning" userId="504c074d-4ada-48fe-b829-1c93ee463e1c" providerId="ADAL" clId="{272B2E58-C9AE-4C99-B8AB-BE6D534A9D96}" dt="2019-11-20T15:12:18.327" v="15"/>
          <ac:spMkLst>
            <pc:docMk/>
            <pc:sldMk cId="251892214" sldId="291"/>
            <ac:spMk id="4" creationId="{CDB3FF22-72C9-41B0-88B2-3494BC915384}"/>
          </ac:spMkLst>
        </pc:spChg>
        <pc:graphicFrameChg chg="add mod modGraphic">
          <ac:chgData name="Adam Lanning" userId="504c074d-4ada-48fe-b829-1c93ee463e1c" providerId="ADAL" clId="{272B2E58-C9AE-4C99-B8AB-BE6D534A9D96}" dt="2019-11-20T15:12:35.854" v="20" actId="255"/>
          <ac:graphicFrameMkLst>
            <pc:docMk/>
            <pc:sldMk cId="251892214" sldId="291"/>
            <ac:graphicFrameMk id="5" creationId="{7F199A59-E74F-4F30-9B4B-322BF9819183}"/>
          </ac:graphicFrameMkLst>
        </pc:graphicFrameChg>
        <pc:picChg chg="del">
          <ac:chgData name="Adam Lanning" userId="504c074d-4ada-48fe-b829-1c93ee463e1c" providerId="ADAL" clId="{272B2E58-C9AE-4C99-B8AB-BE6D534A9D96}" dt="2019-11-20T15:12:15.154" v="14" actId="478"/>
          <ac:picMkLst>
            <pc:docMk/>
            <pc:sldMk cId="251892214" sldId="291"/>
            <ac:picMk id="7" creationId="{CCB4C4A2-3161-410E-952A-798BCBEB727C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1EC281-42FB-43F4-9101-E2846767308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D8334D4-3BC3-49CB-8186-81B66DE39F7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7FEDFB6-578E-499C-A2EA-741EA113B8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9D62EA-927B-4ED3-9EDC-11EA9FC4E439}" type="datetimeFigureOut">
              <a:rPr lang="en-US" smtClean="0"/>
              <a:t>12/2/2019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9C25C85-9F02-4CBB-AD70-708C20AE67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BD30E73-B7AF-4C25-B026-E1E93DC0BD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AE6840-8559-4B47-AEE0-CF2738890B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47727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D5B582-C063-4669-AA1F-FFDB41A40C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A6A2D7B-9F74-4509-A720-363CF4BDF09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50CFE66-7A39-454C-ABBC-ED3A9C9B5A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9D62EA-927B-4ED3-9EDC-11EA9FC4E439}" type="datetimeFigureOut">
              <a:rPr lang="en-US" smtClean="0"/>
              <a:t>12/2/2019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899E8D9-8FF7-489F-88DF-D28A8D735D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7AA30CC-91A3-4BB0-9C31-7B503F2B39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AE6840-8559-4B47-AEE0-CF2738890B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2740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21E0436-DB42-41D1-892E-C484BFBF776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9227428-3366-4DF3-8D18-DB55B27D3D9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33C3D2F-17AA-4F00-A4C2-A597A000EA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9D62EA-927B-4ED3-9EDC-11EA9FC4E439}" type="datetimeFigureOut">
              <a:rPr lang="en-US" smtClean="0"/>
              <a:t>12/2/2019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A2D394-AC92-4632-88B6-D5BCCECA9C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90F5642-DCA0-433E-A02B-8D7C796F37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AE6840-8559-4B47-AEE0-CF2738890B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88685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5320E8-A682-44B4-9B68-486620649A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1AB803-A817-489E-8B28-42F3A9B3CBD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D10714A-20AE-44CF-9926-7CBB3D5F98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9D62EA-927B-4ED3-9EDC-11EA9FC4E439}" type="datetimeFigureOut">
              <a:rPr lang="en-US" smtClean="0"/>
              <a:t>12/2/2019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46F52C2-9988-48E7-949F-B81C89E9D4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BC1BB15-EE5F-4A24-B56D-DB577BE468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AE6840-8559-4B47-AEE0-CF2738890B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54883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A7EDF0-7D15-4652-BE59-2A5870FE38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CE07C1A-A300-4456-9B81-CA6D2758CA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74F344-1AF2-404D-8AAA-2222D915EA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9D62EA-927B-4ED3-9EDC-11EA9FC4E439}" type="datetimeFigureOut">
              <a:rPr lang="en-US" smtClean="0"/>
              <a:t>12/2/2019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1C813B7-D0EB-4E7B-85D1-5F7BE25FFB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C1F6488-BEA1-4376-AEFF-0E15ABF566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AE6840-8559-4B47-AEE0-CF2738890B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77962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787F65-D4D6-46A8-9A3A-11CAFE554F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B2DD36-42A8-4932-898C-A36A969A2EE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3D9C21D-79C3-4387-8B26-6B39D4A0896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B56100C-B616-498C-B45C-C3F21874E4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9D62EA-927B-4ED3-9EDC-11EA9FC4E439}" type="datetimeFigureOut">
              <a:rPr lang="en-US" smtClean="0"/>
              <a:t>12/2/2019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B70A5F7-0106-4C47-B915-1AD0F47228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3017106-2FDB-4DA0-9B55-59EFFDA097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AE6840-8559-4B47-AEE0-CF2738890B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26119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596E9A-C535-4172-99A7-C37F52432F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AB13BD2-F133-4368-AA1E-8458238C013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A2EBDD8-4282-4D84-A0E1-9C7AB81BDC7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09FA126-77B5-4665-932D-3F9E99F424F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9E1C2BA-596B-4C28-87C8-D2AE0CCE1CC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1EDDC04-42D6-4BE9-98ED-E02ECE3C18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9D62EA-927B-4ED3-9EDC-11EA9FC4E439}" type="datetimeFigureOut">
              <a:rPr lang="en-US" smtClean="0"/>
              <a:t>12/2/2019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4A61EBB-29AF-4F72-879F-414F640FFE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8BA21C2-78F2-4659-A2EB-1216E0713A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AE6840-8559-4B47-AEE0-CF2738890B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38637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17598D-D94B-46D8-B1CC-C09AD99512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07BD753-AE49-483C-ADDD-3688A863FD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9D62EA-927B-4ED3-9EDC-11EA9FC4E439}" type="datetimeFigureOut">
              <a:rPr lang="en-US" smtClean="0"/>
              <a:t>12/2/2019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D122F32-5168-4CFF-BEE5-BBB9D1CD34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2788672-DD76-4558-A37F-D96E53FF90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AE6840-8559-4B47-AEE0-CF2738890B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8137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891A3FE-004A-4C29-B6BB-DBD21C5132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9D62EA-927B-4ED3-9EDC-11EA9FC4E439}" type="datetimeFigureOut">
              <a:rPr lang="en-US" smtClean="0"/>
              <a:t>12/2/2019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E7AA7CC-A31B-433C-A506-AA68BDEC18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2D73AA0-710D-46A5-B79F-902F73D185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AE6840-8559-4B47-AEE0-CF2738890B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82356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811CE5-35AA-4450-BB96-78B5771EBD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00C7E32-A6B8-40DB-9822-7F52EE9CF0A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BA95793-22A9-4768-9A8E-18568D8C33F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9742AD6-4D5E-40A8-8255-F519633DCE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9D62EA-927B-4ED3-9EDC-11EA9FC4E439}" type="datetimeFigureOut">
              <a:rPr lang="en-US" smtClean="0"/>
              <a:t>12/2/2019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3585B69-F401-4C82-9CC7-018982440E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91B0F6F-B09C-4B7D-98CF-BFF390C34A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AE6840-8559-4B47-AEE0-CF2738890B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05207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087C3F-472C-48D2-AB0D-F20185E6CA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13E3EF6-43CB-4D9F-8526-4976447E53B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D09D37E-66C5-4A94-873B-6350CF172AF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AB6B6C5-D507-4417-918E-FE2DD50483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9D62EA-927B-4ED3-9EDC-11EA9FC4E439}" type="datetimeFigureOut">
              <a:rPr lang="en-US" smtClean="0"/>
              <a:t>12/2/2019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936CB0E-AC8C-46BF-8264-77A9527A8A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F1CD440-C045-45C2-826A-485A8C2C8A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AE6840-8559-4B47-AEE0-CF2738890B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75161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B15EA46-5C79-4B43-B996-F0938D93E5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6DC70E9-8AC7-4772-8991-E6B12304F87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90C1EF3-4E26-45E9-AEA6-FB56C5993D8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9D62EA-927B-4ED3-9EDC-11EA9FC4E439}" type="datetimeFigureOut">
              <a:rPr lang="en-US" smtClean="0"/>
              <a:t>12/2/2019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9B14E9A-EBA1-4179-8B4F-0C70BF19F70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3E99B40-79A0-4578-8C3A-F5921996978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AE6840-8559-4B47-AEE0-CF2738890B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50621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00475FA-B9A9-4994-A08D-BBB0415408B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 algn="ctr">
              <a:buClr>
                <a:schemeClr val="accent1"/>
              </a:buClr>
              <a:buSzPct val="80000"/>
              <a:buNone/>
              <a:defRPr/>
            </a:pPr>
            <a:r>
              <a:rPr lang="en-US" sz="3600" b="1">
                <a:solidFill>
                  <a:schemeClr val="tx2">
                    <a:shade val="30000"/>
                    <a:satMod val="150000"/>
                  </a:schemeClr>
                </a:solidFill>
                <a:latin typeface="Palatino Linotype" panose="02040502050505030304" pitchFamily="18" charset="0"/>
              </a:rPr>
              <a:t>WATER RECLAMATION </a:t>
            </a:r>
            <a:r>
              <a:rPr lang="en-US" sz="3600" b="1" dirty="0">
                <a:solidFill>
                  <a:schemeClr val="tx2">
                    <a:shade val="30000"/>
                    <a:satMod val="150000"/>
                  </a:schemeClr>
                </a:solidFill>
                <a:latin typeface="Palatino Linotype" panose="02040502050505030304" pitchFamily="18" charset="0"/>
              </a:rPr>
              <a:t>DIVISION</a:t>
            </a:r>
          </a:p>
          <a:p>
            <a:pPr marL="0" lvl="0" indent="0" algn="ctr">
              <a:buClr>
                <a:schemeClr val="accent1"/>
              </a:buClr>
              <a:buSzPct val="80000"/>
              <a:buNone/>
              <a:defRPr/>
            </a:pPr>
            <a:r>
              <a:rPr lang="en-US" sz="3600" b="1" dirty="0">
                <a:solidFill>
                  <a:schemeClr val="tx2">
                    <a:shade val="30000"/>
                    <a:satMod val="150000"/>
                  </a:schemeClr>
                </a:solidFill>
                <a:latin typeface="Palatino Linotype" panose="02040502050505030304" pitchFamily="18" charset="0"/>
              </a:rPr>
              <a:t>AND </a:t>
            </a:r>
          </a:p>
          <a:p>
            <a:pPr marL="0" lvl="0" indent="0" algn="ctr">
              <a:buClr>
                <a:schemeClr val="accent1"/>
              </a:buClr>
              <a:buSzPct val="80000"/>
              <a:buNone/>
              <a:defRPr/>
            </a:pPr>
            <a:r>
              <a:rPr lang="en-US" sz="3600" b="1" dirty="0">
                <a:solidFill>
                  <a:schemeClr val="tx2">
                    <a:shade val="30000"/>
                    <a:satMod val="150000"/>
                  </a:schemeClr>
                </a:solidFill>
                <a:latin typeface="Palatino Linotype" panose="02040502050505030304" pitchFamily="18" charset="0"/>
              </a:rPr>
              <a:t>WATER DIVISION</a:t>
            </a:r>
          </a:p>
          <a:p>
            <a:pPr marL="0" lvl="0" indent="0" algn="ctr">
              <a:buClr>
                <a:schemeClr val="accent1"/>
              </a:buClr>
              <a:buSzPct val="80000"/>
              <a:buNone/>
              <a:defRPr/>
            </a:pPr>
            <a:r>
              <a:rPr lang="en-US" sz="3600" b="1" dirty="0">
                <a:solidFill>
                  <a:schemeClr val="tx2">
                    <a:shade val="30000"/>
                    <a:satMod val="150000"/>
                  </a:schemeClr>
                </a:solidFill>
                <a:latin typeface="Palatino Linotype" panose="02040502050505030304" pitchFamily="18" charset="0"/>
              </a:rPr>
              <a:t>RATE STUDY SUMMARY</a:t>
            </a:r>
          </a:p>
          <a:p>
            <a:pPr marL="27432" lvl="0" algn="ctr">
              <a:buClr>
                <a:schemeClr val="accent1"/>
              </a:buClr>
              <a:buSzPct val="80000"/>
              <a:defRPr/>
            </a:pPr>
            <a:endParaRPr lang="en-US" sz="300" b="1" dirty="0">
              <a:solidFill>
                <a:schemeClr val="tx2">
                  <a:shade val="30000"/>
                  <a:satMod val="150000"/>
                </a:schemeClr>
              </a:solidFill>
              <a:latin typeface="Palatino Linotype" panose="02040502050505030304" pitchFamily="18" charset="0"/>
            </a:endParaRPr>
          </a:p>
          <a:p>
            <a:pPr marL="0" lvl="0" indent="0" algn="ctr">
              <a:buClr>
                <a:schemeClr val="accent1"/>
              </a:buClr>
              <a:buSzPct val="80000"/>
              <a:buNone/>
              <a:defRPr/>
            </a:pPr>
            <a:r>
              <a:rPr lang="en-US" b="1" dirty="0">
                <a:solidFill>
                  <a:schemeClr val="tx2">
                    <a:shade val="30000"/>
                    <a:satMod val="150000"/>
                  </a:schemeClr>
                </a:solidFill>
                <a:latin typeface="Palatino Linotype" panose="02040502050505030304" pitchFamily="18" charset="0"/>
              </a:rPr>
              <a:t>UAB MEETING</a:t>
            </a:r>
          </a:p>
          <a:p>
            <a:pPr marL="0" lvl="0" indent="0" algn="ctr">
              <a:buClr>
                <a:schemeClr val="accent1"/>
              </a:buClr>
              <a:buSzPct val="80000"/>
              <a:buNone/>
              <a:defRPr/>
            </a:pPr>
            <a:r>
              <a:rPr lang="en-US" b="1" dirty="0">
                <a:solidFill>
                  <a:schemeClr val="tx2">
                    <a:shade val="30000"/>
                    <a:satMod val="150000"/>
                  </a:schemeClr>
                </a:solidFill>
                <a:latin typeface="Palatino Linotype" panose="02040502050505030304" pitchFamily="18" charset="0"/>
              </a:rPr>
              <a:t>NOVEMBER 13, 2019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965567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3BF32F-221F-443F-BA48-D6F4852EB3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latin typeface="Palatino Linotype" panose="02040502050505030304" pitchFamily="18" charset="0"/>
              </a:rPr>
              <a:t>Well 4 Building Interior</a:t>
            </a:r>
          </a:p>
        </p:txBody>
      </p:sp>
      <p:pic>
        <p:nvPicPr>
          <p:cNvPr id="4" name="Content Placeholder 4">
            <a:extLst>
              <a:ext uri="{FF2B5EF4-FFF2-40B4-BE49-F238E27FC236}">
                <a16:creationId xmlns:a16="http://schemas.microsoft.com/office/drawing/2014/main" id="{577DA8DF-3A30-4C3D-902A-5791B5BDC0F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302" b="31510"/>
          <a:stretch/>
        </p:blipFill>
        <p:spPr>
          <a:xfrm>
            <a:off x="2228190" y="1825625"/>
            <a:ext cx="7735620" cy="4351338"/>
          </a:xfrm>
          <a:prstGeom prst="rect">
            <a:avLst/>
          </a:prstGeom>
          <a:ln w="25400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13462082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6438E8-6453-40C3-A26A-AC7F21467C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latin typeface="Palatino Linotype" panose="02040502050505030304" pitchFamily="18" charset="0"/>
              </a:rPr>
              <a:t>New Well 4 Building Site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6772E228-8839-462B-9364-33AC6AEB3ED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5108" y="1825625"/>
            <a:ext cx="5801784" cy="4351338"/>
          </a:xfrm>
          <a:ln w="25400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91472803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5682A0-D3BF-439C-879F-D416533F63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pPr algn="ctr"/>
            <a:r>
              <a:rPr lang="en-US" dirty="0">
                <a:latin typeface="Palatino Linotype" panose="02040502050505030304" pitchFamily="18" charset="0"/>
              </a:rPr>
              <a:t>Proposed Well 4 Building (2020)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F9399C2-61AA-4982-B73A-AA00BD60C79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38325" y="1816099"/>
            <a:ext cx="8705850" cy="4860925"/>
          </a:xfrm>
          <a:prstGeom prst="rect">
            <a:avLst/>
          </a:prstGeom>
          <a:blipFill>
            <a:blip r:embed="rId2"/>
            <a:srcRect/>
            <a:stretch>
              <a:fillRect l="-21000" r="-21000"/>
            </a:stretch>
          </a:blip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89267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D180CC-F8D2-472D-8A28-F60015F347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latin typeface="Palatino Linotype" panose="02040502050505030304" pitchFamily="18" charset="0"/>
              </a:rPr>
              <a:t>Water Main Break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628805F9-6C52-4415-BD0F-AACBB5A6D6B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330" r="-2" b="8569"/>
          <a:stretch/>
        </p:blipFill>
        <p:spPr>
          <a:xfrm>
            <a:off x="3384645" y="1539396"/>
            <a:ext cx="5390865" cy="4894879"/>
          </a:xfrm>
          <a:prstGeom prst="rect">
            <a:avLst/>
          </a:prstGeom>
          <a:ln w="25400">
            <a:solidFill>
              <a:schemeClr val="tx1"/>
            </a:solidFill>
          </a:ln>
          <a:effectLst/>
        </p:spPr>
      </p:pic>
    </p:spTree>
    <p:extLst>
      <p:ext uri="{BB962C8B-B14F-4D97-AF65-F5344CB8AC3E}">
        <p14:creationId xmlns:p14="http://schemas.microsoft.com/office/powerpoint/2010/main" val="385574819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A6C1F5-AE79-4FCF-A53B-E485D12ED6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latin typeface="Palatino Linotype" panose="02040502050505030304" pitchFamily="18" charset="0"/>
              </a:rPr>
              <a:t>Anaerobic Lagoon Rehabilitation (2019)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F1487AC4-73FA-47F8-9295-158C6F30C75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3625" y="1825625"/>
            <a:ext cx="7534275" cy="4351338"/>
          </a:xfrm>
          <a:ln w="25400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04517560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48BCB7-7D36-4C63-B732-51C00FD567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>
                <a:latin typeface="Palatino Linotype" panose="02040502050505030304" pitchFamily="18" charset="0"/>
              </a:rPr>
              <a:t>Headworks Building</a:t>
            </a:r>
            <a:br>
              <a:rPr lang="en-US" dirty="0">
                <a:latin typeface="Palatino Linotype" panose="02040502050505030304" pitchFamily="18" charset="0"/>
              </a:rPr>
            </a:br>
            <a:r>
              <a:rPr lang="en-US" dirty="0">
                <a:latin typeface="Palatino Linotype" panose="02040502050505030304" pitchFamily="18" charset="0"/>
              </a:rPr>
              <a:t>Bar Screen Replacement (2019)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E9C6DD0B-6666-4226-9C49-EA4FA2C5610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8509" y="1896801"/>
            <a:ext cx="5152912" cy="4633902"/>
          </a:xfrm>
          <a:ln w="25400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68359825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CC4870-A9A7-4064-93E3-C5D1F4CD47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>
                <a:latin typeface="Palatino Linotype" panose="02040502050505030304" pitchFamily="18" charset="0"/>
              </a:rPr>
              <a:t>Headworks Building</a:t>
            </a:r>
            <a:br>
              <a:rPr lang="en-US" dirty="0">
                <a:latin typeface="Palatino Linotype" panose="02040502050505030304" pitchFamily="18" charset="0"/>
              </a:rPr>
            </a:br>
            <a:r>
              <a:rPr lang="en-US" dirty="0">
                <a:latin typeface="Palatino Linotype" panose="02040502050505030304" pitchFamily="18" charset="0"/>
              </a:rPr>
              <a:t>Grit Washer Replacement (2019)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B551195D-0E86-470D-BFEB-8F9769E67BC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9226" y="1839557"/>
            <a:ext cx="4525778" cy="4653317"/>
          </a:xfrm>
          <a:ln w="25400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3553233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6D620C-A750-47E5-8002-47DC73C582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latin typeface="Palatino Linotype" panose="02040502050505030304" pitchFamily="18" charset="0"/>
              </a:rPr>
              <a:t>New Turbo Blower (2019)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F574F45D-93FA-43C3-9B1D-606410C0428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5108" y="1825625"/>
            <a:ext cx="5801784" cy="4351338"/>
          </a:xfrm>
          <a:ln w="25400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90045219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129311-5971-4DBF-AF50-997EA3B2E1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latin typeface="Palatino Linotype" panose="02040502050505030304" pitchFamily="18" charset="0"/>
              </a:rPr>
              <a:t>Water Division Budgets</a:t>
            </a:r>
          </a:p>
        </p:txBody>
      </p:sp>
      <p:graphicFrame>
        <p:nvGraphicFramePr>
          <p:cNvPr id="5" name="Content Placeholder 4">
            <a:extLst>
              <a:ext uri="{FF2B5EF4-FFF2-40B4-BE49-F238E27FC236}">
                <a16:creationId xmlns:a16="http://schemas.microsoft.com/office/drawing/2014/main" id="{8237604A-69EA-496A-8953-4C269DAC4E4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78414675"/>
              </p:ext>
            </p:extLst>
          </p:nvPr>
        </p:nvGraphicFramePr>
        <p:xfrm>
          <a:off x="1589103" y="2190999"/>
          <a:ext cx="9197266" cy="3694899"/>
        </p:xfrm>
        <a:graphic>
          <a:graphicData uri="http://schemas.openxmlformats.org/drawingml/2006/table">
            <a:tbl>
              <a:tblPr/>
              <a:tblGrid>
                <a:gridCol w="3139244">
                  <a:extLst>
                    <a:ext uri="{9D8B030D-6E8A-4147-A177-3AD203B41FA5}">
                      <a16:colId xmlns:a16="http://schemas.microsoft.com/office/drawing/2014/main" val="2550171682"/>
                    </a:ext>
                  </a:extLst>
                </a:gridCol>
                <a:gridCol w="1023891">
                  <a:extLst>
                    <a:ext uri="{9D8B030D-6E8A-4147-A177-3AD203B41FA5}">
                      <a16:colId xmlns:a16="http://schemas.microsoft.com/office/drawing/2014/main" val="3151537223"/>
                    </a:ext>
                  </a:extLst>
                </a:gridCol>
                <a:gridCol w="1023891">
                  <a:extLst>
                    <a:ext uri="{9D8B030D-6E8A-4147-A177-3AD203B41FA5}">
                      <a16:colId xmlns:a16="http://schemas.microsoft.com/office/drawing/2014/main" val="4183074340"/>
                    </a:ext>
                  </a:extLst>
                </a:gridCol>
                <a:gridCol w="1023891">
                  <a:extLst>
                    <a:ext uri="{9D8B030D-6E8A-4147-A177-3AD203B41FA5}">
                      <a16:colId xmlns:a16="http://schemas.microsoft.com/office/drawing/2014/main" val="143178217"/>
                    </a:ext>
                  </a:extLst>
                </a:gridCol>
                <a:gridCol w="1023891">
                  <a:extLst>
                    <a:ext uri="{9D8B030D-6E8A-4147-A177-3AD203B41FA5}">
                      <a16:colId xmlns:a16="http://schemas.microsoft.com/office/drawing/2014/main" val="1143688421"/>
                    </a:ext>
                  </a:extLst>
                </a:gridCol>
                <a:gridCol w="1023891">
                  <a:extLst>
                    <a:ext uri="{9D8B030D-6E8A-4147-A177-3AD203B41FA5}">
                      <a16:colId xmlns:a16="http://schemas.microsoft.com/office/drawing/2014/main" val="271092862"/>
                    </a:ext>
                  </a:extLst>
                </a:gridCol>
                <a:gridCol w="938567">
                  <a:extLst>
                    <a:ext uri="{9D8B030D-6E8A-4147-A177-3AD203B41FA5}">
                      <a16:colId xmlns:a16="http://schemas.microsoft.com/office/drawing/2014/main" val="3692170814"/>
                    </a:ext>
                  </a:extLst>
                </a:gridCol>
              </a:tblGrid>
              <a:tr h="241490">
                <a:tc>
                  <a:txBody>
                    <a:bodyPr/>
                    <a:lstStyle/>
                    <a:p>
                      <a:pPr marL="0" marR="0" algn="just" hangingPunct="0">
                        <a:lnSpc>
                          <a:spcPct val="107000"/>
                        </a:lnSpc>
                        <a:spcBef>
                          <a:spcPts val="150"/>
                        </a:spcBef>
                        <a:spcAft>
                          <a:spcPts val="150"/>
                        </a:spcAft>
                      </a:pPr>
                      <a:r>
                        <a:rPr lang="en-US" sz="800">
                          <a:effectLst/>
                          <a:latin typeface="Palatino Linotype" panose="0204050205050503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100">
                        <a:effectLst/>
                        <a:latin typeface="Courier New" panose="02070309020205020404" pitchFamily="49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025" marR="73025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ct val="107000"/>
                        </a:lnSpc>
                        <a:spcBef>
                          <a:spcPts val="150"/>
                        </a:spcBef>
                        <a:spcAft>
                          <a:spcPts val="150"/>
                        </a:spcAft>
                      </a:pPr>
                      <a:r>
                        <a:rPr lang="en-US" sz="1200">
                          <a:effectLst/>
                          <a:latin typeface="Palatino Linotype" panose="0204050205050503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CY 2019</a:t>
                      </a:r>
                      <a:endParaRPr lang="en-US" sz="1200">
                        <a:effectLst/>
                        <a:latin typeface="Courier New" panose="02070309020205020404" pitchFamily="49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ct val="107000"/>
                        </a:lnSpc>
                        <a:spcBef>
                          <a:spcPts val="150"/>
                        </a:spcBef>
                        <a:spcAft>
                          <a:spcPts val="150"/>
                        </a:spcAft>
                      </a:pPr>
                      <a:r>
                        <a:rPr lang="en-US" sz="1200">
                          <a:effectLst/>
                          <a:latin typeface="Palatino Linotype" panose="0204050205050503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CY 2020</a:t>
                      </a:r>
                      <a:endParaRPr lang="en-US" sz="1200">
                        <a:effectLst/>
                        <a:latin typeface="Courier New" panose="02070309020205020404" pitchFamily="49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ct val="107000"/>
                        </a:lnSpc>
                        <a:spcBef>
                          <a:spcPts val="150"/>
                        </a:spcBef>
                        <a:spcAft>
                          <a:spcPts val="150"/>
                        </a:spcAft>
                      </a:pPr>
                      <a:r>
                        <a:rPr lang="en-US" sz="1200">
                          <a:effectLst/>
                          <a:latin typeface="Palatino Linotype" panose="0204050205050503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CY 2021</a:t>
                      </a:r>
                      <a:endParaRPr lang="en-US" sz="1200">
                        <a:effectLst/>
                        <a:latin typeface="Courier New" panose="02070309020205020404" pitchFamily="49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ct val="107000"/>
                        </a:lnSpc>
                        <a:spcBef>
                          <a:spcPts val="150"/>
                        </a:spcBef>
                        <a:spcAft>
                          <a:spcPts val="150"/>
                        </a:spcAft>
                      </a:pPr>
                      <a:r>
                        <a:rPr lang="en-US" sz="1200">
                          <a:effectLst/>
                          <a:latin typeface="Palatino Linotype" panose="0204050205050503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CY 2022</a:t>
                      </a:r>
                      <a:endParaRPr lang="en-US" sz="1200">
                        <a:effectLst/>
                        <a:latin typeface="Courier New" panose="02070309020205020404" pitchFamily="49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ct val="107000"/>
                        </a:lnSpc>
                        <a:spcBef>
                          <a:spcPts val="150"/>
                        </a:spcBef>
                        <a:spcAft>
                          <a:spcPts val="150"/>
                        </a:spcAft>
                      </a:pPr>
                      <a:r>
                        <a:rPr lang="en-US" sz="1200">
                          <a:effectLst/>
                          <a:latin typeface="Palatino Linotype" panose="0204050205050503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CY 2023</a:t>
                      </a:r>
                      <a:endParaRPr lang="en-US" sz="1200">
                        <a:effectLst/>
                        <a:latin typeface="Courier New" panose="02070309020205020404" pitchFamily="49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ct val="107000"/>
                        </a:lnSpc>
                        <a:spcBef>
                          <a:spcPts val="150"/>
                        </a:spcBef>
                        <a:spcAft>
                          <a:spcPts val="150"/>
                        </a:spcAft>
                      </a:pPr>
                      <a:r>
                        <a:rPr lang="en-US" sz="1200" dirty="0">
                          <a:effectLst/>
                          <a:latin typeface="Palatino Linotype" panose="0204050205050503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CY 2024</a:t>
                      </a:r>
                      <a:endParaRPr lang="en-US" sz="1200" dirty="0">
                        <a:effectLst/>
                        <a:latin typeface="Courier New" panose="02070309020205020404" pitchFamily="49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78694988"/>
                  </a:ext>
                </a:extLst>
              </a:tr>
              <a:tr h="241490">
                <a:tc>
                  <a:txBody>
                    <a:bodyPr/>
                    <a:lstStyle/>
                    <a:p>
                      <a:pPr marL="0" marR="0" algn="just" hangingPunct="0">
                        <a:lnSpc>
                          <a:spcPct val="107000"/>
                        </a:lnSpc>
                        <a:spcBef>
                          <a:spcPts val="150"/>
                        </a:spcBef>
                        <a:spcAft>
                          <a:spcPts val="150"/>
                        </a:spcAft>
                      </a:pPr>
                      <a:r>
                        <a:rPr lang="en-US" sz="1200">
                          <a:effectLst/>
                          <a:latin typeface="Palatino Linotype" panose="0204050205050503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Expenditures</a:t>
                      </a:r>
                      <a:endParaRPr lang="en-US" sz="1200">
                        <a:effectLst/>
                        <a:latin typeface="Courier New" panose="02070309020205020404" pitchFamily="49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025" marR="73025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ct val="107000"/>
                        </a:lnSpc>
                        <a:spcBef>
                          <a:spcPts val="150"/>
                        </a:spcBef>
                        <a:spcAft>
                          <a:spcPts val="150"/>
                        </a:spcAft>
                      </a:pPr>
                      <a:r>
                        <a:rPr lang="en-US" sz="1200">
                          <a:effectLst/>
                          <a:latin typeface="Palatino Linotype" panose="0204050205050503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200">
                        <a:effectLst/>
                        <a:latin typeface="Courier New" panose="02070309020205020404" pitchFamily="49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ct val="107000"/>
                        </a:lnSpc>
                        <a:spcBef>
                          <a:spcPts val="150"/>
                        </a:spcBef>
                        <a:spcAft>
                          <a:spcPts val="150"/>
                        </a:spcAft>
                      </a:pPr>
                      <a:r>
                        <a:rPr lang="en-US" sz="1200">
                          <a:effectLst/>
                          <a:latin typeface="Palatino Linotype" panose="0204050205050503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200">
                        <a:effectLst/>
                        <a:latin typeface="Courier New" panose="02070309020205020404" pitchFamily="49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ct val="107000"/>
                        </a:lnSpc>
                        <a:spcBef>
                          <a:spcPts val="150"/>
                        </a:spcBef>
                        <a:spcAft>
                          <a:spcPts val="150"/>
                        </a:spcAft>
                      </a:pPr>
                      <a:r>
                        <a:rPr lang="en-US" sz="1200">
                          <a:effectLst/>
                          <a:latin typeface="Palatino Linotype" panose="0204050205050503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200">
                        <a:effectLst/>
                        <a:latin typeface="Courier New" panose="02070309020205020404" pitchFamily="49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ct val="107000"/>
                        </a:lnSpc>
                        <a:spcBef>
                          <a:spcPts val="150"/>
                        </a:spcBef>
                        <a:spcAft>
                          <a:spcPts val="150"/>
                        </a:spcAft>
                      </a:pPr>
                      <a:r>
                        <a:rPr lang="en-US" sz="1200">
                          <a:effectLst/>
                          <a:latin typeface="Palatino Linotype" panose="0204050205050503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200">
                        <a:effectLst/>
                        <a:latin typeface="Courier New" panose="02070309020205020404" pitchFamily="49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ct val="107000"/>
                        </a:lnSpc>
                        <a:spcBef>
                          <a:spcPts val="150"/>
                        </a:spcBef>
                        <a:spcAft>
                          <a:spcPts val="150"/>
                        </a:spcAft>
                      </a:pPr>
                      <a:r>
                        <a:rPr lang="en-US" sz="1200">
                          <a:effectLst/>
                          <a:latin typeface="Palatino Linotype" panose="0204050205050503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200">
                        <a:effectLst/>
                        <a:latin typeface="Courier New" panose="02070309020205020404" pitchFamily="49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ct val="107000"/>
                        </a:lnSpc>
                        <a:spcBef>
                          <a:spcPts val="150"/>
                        </a:spcBef>
                        <a:spcAft>
                          <a:spcPts val="150"/>
                        </a:spcAft>
                      </a:pPr>
                      <a:r>
                        <a:rPr lang="en-US" sz="1200">
                          <a:effectLst/>
                          <a:latin typeface="Palatino Linotype" panose="0204050205050503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200">
                        <a:effectLst/>
                        <a:latin typeface="Courier New" panose="02070309020205020404" pitchFamily="49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47855442"/>
                  </a:ext>
                </a:extLst>
              </a:tr>
              <a:tr h="241490">
                <a:tc>
                  <a:txBody>
                    <a:bodyPr/>
                    <a:lstStyle/>
                    <a:p>
                      <a:pPr marL="0" marR="0" algn="just" hangingPunct="0">
                        <a:lnSpc>
                          <a:spcPct val="107000"/>
                        </a:lnSpc>
                        <a:spcBef>
                          <a:spcPts val="150"/>
                        </a:spcBef>
                        <a:spcAft>
                          <a:spcPts val="150"/>
                        </a:spcAft>
                      </a:pPr>
                      <a:r>
                        <a:rPr lang="en-US" sz="1200">
                          <a:effectLst/>
                          <a:latin typeface="Palatino Linotype" panose="0204050205050503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Fixed Charge Expenses</a:t>
                      </a:r>
                      <a:endParaRPr lang="en-US" sz="1200">
                        <a:effectLst/>
                        <a:latin typeface="Courier New" panose="02070309020205020404" pitchFamily="49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025" marR="73025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ct val="107000"/>
                        </a:lnSpc>
                        <a:spcBef>
                          <a:spcPts val="150"/>
                        </a:spcBef>
                        <a:spcAft>
                          <a:spcPts val="150"/>
                        </a:spcAft>
                      </a:pPr>
                      <a:r>
                        <a:rPr lang="en-US" sz="1200">
                          <a:effectLst/>
                          <a:latin typeface="Palatino Linotype" panose="0204050205050503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$   365,000</a:t>
                      </a:r>
                      <a:endParaRPr lang="en-US" sz="1200">
                        <a:effectLst/>
                        <a:latin typeface="Courier New" panose="02070309020205020404" pitchFamily="49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ct val="107000"/>
                        </a:lnSpc>
                        <a:spcBef>
                          <a:spcPts val="150"/>
                        </a:spcBef>
                        <a:spcAft>
                          <a:spcPts val="150"/>
                        </a:spcAft>
                      </a:pPr>
                      <a:r>
                        <a:rPr lang="en-US" sz="1200">
                          <a:effectLst/>
                          <a:latin typeface="Palatino Linotype" panose="0204050205050503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$   372,925</a:t>
                      </a:r>
                      <a:endParaRPr lang="en-US" sz="1200">
                        <a:effectLst/>
                        <a:latin typeface="Courier New" panose="02070309020205020404" pitchFamily="49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ct val="107000"/>
                        </a:lnSpc>
                        <a:spcBef>
                          <a:spcPts val="150"/>
                        </a:spcBef>
                        <a:spcAft>
                          <a:spcPts val="150"/>
                        </a:spcAft>
                      </a:pPr>
                      <a:r>
                        <a:rPr lang="en-US" sz="1200">
                          <a:effectLst/>
                          <a:latin typeface="Palatino Linotype" panose="0204050205050503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$   381,048</a:t>
                      </a:r>
                      <a:endParaRPr lang="en-US" sz="1200">
                        <a:effectLst/>
                        <a:latin typeface="Courier New" panose="02070309020205020404" pitchFamily="49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ct val="107000"/>
                        </a:lnSpc>
                        <a:spcBef>
                          <a:spcPts val="150"/>
                        </a:spcBef>
                        <a:spcAft>
                          <a:spcPts val="150"/>
                        </a:spcAft>
                      </a:pPr>
                      <a:r>
                        <a:rPr lang="en-US" sz="1200">
                          <a:effectLst/>
                          <a:latin typeface="Palatino Linotype" panose="0204050205050503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$   389,374</a:t>
                      </a:r>
                      <a:endParaRPr lang="en-US" sz="1200">
                        <a:effectLst/>
                        <a:latin typeface="Courier New" panose="02070309020205020404" pitchFamily="49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ct val="107000"/>
                        </a:lnSpc>
                        <a:spcBef>
                          <a:spcPts val="150"/>
                        </a:spcBef>
                        <a:spcAft>
                          <a:spcPts val="150"/>
                        </a:spcAft>
                      </a:pPr>
                      <a:r>
                        <a:rPr lang="en-US" sz="1200">
                          <a:effectLst/>
                          <a:latin typeface="Palatino Linotype" panose="0204050205050503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$   397,909</a:t>
                      </a:r>
                      <a:endParaRPr lang="en-US" sz="1200">
                        <a:effectLst/>
                        <a:latin typeface="Courier New" panose="02070309020205020404" pitchFamily="49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ct val="107000"/>
                        </a:lnSpc>
                        <a:spcBef>
                          <a:spcPts val="150"/>
                        </a:spcBef>
                        <a:spcAft>
                          <a:spcPts val="150"/>
                        </a:spcAft>
                      </a:pPr>
                      <a:r>
                        <a:rPr lang="en-US" sz="1200">
                          <a:effectLst/>
                          <a:latin typeface="Palatino Linotype" panose="0204050205050503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$   406,663</a:t>
                      </a:r>
                      <a:endParaRPr lang="en-US" sz="1200">
                        <a:effectLst/>
                        <a:latin typeface="Courier New" panose="02070309020205020404" pitchFamily="49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9991761"/>
                  </a:ext>
                </a:extLst>
              </a:tr>
              <a:tr h="241490">
                <a:tc>
                  <a:txBody>
                    <a:bodyPr/>
                    <a:lstStyle/>
                    <a:p>
                      <a:pPr marL="0" marR="0" algn="just" hangingPunct="0">
                        <a:lnSpc>
                          <a:spcPct val="107000"/>
                        </a:lnSpc>
                        <a:spcBef>
                          <a:spcPts val="150"/>
                        </a:spcBef>
                        <a:spcAft>
                          <a:spcPts val="150"/>
                        </a:spcAft>
                      </a:pPr>
                      <a:r>
                        <a:rPr lang="en-US" sz="1200">
                          <a:effectLst/>
                          <a:latin typeface="Palatino Linotype" panose="0204050205050503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Basic User Expenses</a:t>
                      </a:r>
                      <a:endParaRPr lang="en-US" sz="1200">
                        <a:effectLst/>
                        <a:latin typeface="Courier New" panose="02070309020205020404" pitchFamily="49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025" marR="73025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ct val="107000"/>
                        </a:lnSpc>
                        <a:spcBef>
                          <a:spcPts val="150"/>
                        </a:spcBef>
                        <a:spcAft>
                          <a:spcPts val="150"/>
                        </a:spcAft>
                      </a:pPr>
                      <a:r>
                        <a:rPr lang="en-US" sz="1200">
                          <a:effectLst/>
                          <a:latin typeface="Palatino Linotype" panose="0204050205050503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$1,363,000</a:t>
                      </a:r>
                      <a:endParaRPr lang="en-US" sz="1200">
                        <a:effectLst/>
                        <a:latin typeface="Courier New" panose="02070309020205020404" pitchFamily="49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ct val="107000"/>
                        </a:lnSpc>
                        <a:spcBef>
                          <a:spcPts val="150"/>
                        </a:spcBef>
                        <a:spcAft>
                          <a:spcPts val="150"/>
                        </a:spcAft>
                      </a:pPr>
                      <a:r>
                        <a:rPr lang="en-US" sz="1200">
                          <a:effectLst/>
                          <a:latin typeface="Palatino Linotype" panose="0204050205050503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$1,432,275</a:t>
                      </a:r>
                      <a:endParaRPr lang="en-US" sz="1200">
                        <a:effectLst/>
                        <a:latin typeface="Courier New" panose="02070309020205020404" pitchFamily="49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ct val="107000"/>
                        </a:lnSpc>
                        <a:spcBef>
                          <a:spcPts val="150"/>
                        </a:spcBef>
                        <a:spcAft>
                          <a:spcPts val="150"/>
                        </a:spcAft>
                      </a:pPr>
                      <a:r>
                        <a:rPr lang="en-US" sz="1200">
                          <a:effectLst/>
                          <a:latin typeface="Palatino Linotype" panose="0204050205050503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$1,487,675</a:t>
                      </a:r>
                      <a:endParaRPr lang="en-US" sz="1200">
                        <a:effectLst/>
                        <a:latin typeface="Courier New" panose="02070309020205020404" pitchFamily="49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ct val="107000"/>
                        </a:lnSpc>
                        <a:spcBef>
                          <a:spcPts val="150"/>
                        </a:spcBef>
                        <a:spcAft>
                          <a:spcPts val="150"/>
                        </a:spcAft>
                      </a:pPr>
                      <a:r>
                        <a:rPr lang="en-US" sz="1200">
                          <a:effectLst/>
                          <a:latin typeface="Palatino Linotype" panose="0204050205050503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$1,529,246</a:t>
                      </a:r>
                      <a:endParaRPr lang="en-US" sz="1200">
                        <a:effectLst/>
                        <a:latin typeface="Courier New" panose="02070309020205020404" pitchFamily="49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ct val="107000"/>
                        </a:lnSpc>
                        <a:spcBef>
                          <a:spcPts val="150"/>
                        </a:spcBef>
                        <a:spcAft>
                          <a:spcPts val="150"/>
                        </a:spcAft>
                      </a:pPr>
                      <a:r>
                        <a:rPr lang="en-US" sz="1200">
                          <a:effectLst/>
                          <a:latin typeface="Palatino Linotype" panose="0204050205050503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$1,572,038</a:t>
                      </a:r>
                      <a:endParaRPr lang="en-US" sz="1200">
                        <a:effectLst/>
                        <a:latin typeface="Courier New" panose="02070309020205020404" pitchFamily="49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ct val="107000"/>
                        </a:lnSpc>
                        <a:spcBef>
                          <a:spcPts val="150"/>
                        </a:spcBef>
                        <a:spcAft>
                          <a:spcPts val="150"/>
                        </a:spcAft>
                      </a:pPr>
                      <a:r>
                        <a:rPr lang="en-US" sz="1200">
                          <a:effectLst/>
                          <a:latin typeface="Palatino Linotype" panose="0204050205050503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$1,614,483</a:t>
                      </a:r>
                      <a:endParaRPr lang="en-US" sz="1200">
                        <a:effectLst/>
                        <a:latin typeface="Courier New" panose="02070309020205020404" pitchFamily="49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51280730"/>
                  </a:ext>
                </a:extLst>
              </a:tr>
              <a:tr h="241490">
                <a:tc>
                  <a:txBody>
                    <a:bodyPr/>
                    <a:lstStyle/>
                    <a:p>
                      <a:pPr marL="0" marR="0" algn="just" hangingPunct="0">
                        <a:lnSpc>
                          <a:spcPct val="107000"/>
                        </a:lnSpc>
                        <a:spcBef>
                          <a:spcPts val="150"/>
                        </a:spcBef>
                        <a:spcAft>
                          <a:spcPts val="150"/>
                        </a:spcAft>
                      </a:pPr>
                      <a:r>
                        <a:rPr lang="en-US" sz="1200">
                          <a:effectLst/>
                          <a:latin typeface="Palatino Linotype" panose="0204050205050503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Equipment Replacement Expenses</a:t>
                      </a:r>
                      <a:endParaRPr lang="en-US" sz="1200">
                        <a:effectLst/>
                        <a:latin typeface="Courier New" panose="02070309020205020404" pitchFamily="49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025" marR="73025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ct val="107000"/>
                        </a:lnSpc>
                        <a:spcBef>
                          <a:spcPts val="150"/>
                        </a:spcBef>
                        <a:spcAft>
                          <a:spcPts val="150"/>
                        </a:spcAft>
                      </a:pPr>
                      <a:r>
                        <a:rPr lang="en-US" sz="1200">
                          <a:effectLst/>
                          <a:latin typeface="Palatino Linotype" panose="0204050205050503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$   133,400</a:t>
                      </a:r>
                      <a:endParaRPr lang="en-US" sz="1200">
                        <a:effectLst/>
                        <a:latin typeface="Courier New" panose="02070309020205020404" pitchFamily="49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ct val="107000"/>
                        </a:lnSpc>
                        <a:spcBef>
                          <a:spcPts val="150"/>
                        </a:spcBef>
                        <a:spcAft>
                          <a:spcPts val="150"/>
                        </a:spcAft>
                      </a:pPr>
                      <a:r>
                        <a:rPr lang="en-US" sz="1200">
                          <a:effectLst/>
                          <a:latin typeface="Palatino Linotype" panose="0204050205050503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$   133,400</a:t>
                      </a:r>
                      <a:endParaRPr lang="en-US" sz="1200">
                        <a:effectLst/>
                        <a:latin typeface="Courier New" panose="02070309020205020404" pitchFamily="49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ct val="107000"/>
                        </a:lnSpc>
                        <a:spcBef>
                          <a:spcPts val="150"/>
                        </a:spcBef>
                        <a:spcAft>
                          <a:spcPts val="150"/>
                        </a:spcAft>
                      </a:pPr>
                      <a:r>
                        <a:rPr lang="en-US" sz="1200">
                          <a:effectLst/>
                          <a:latin typeface="Palatino Linotype" panose="0204050205050503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$   133,400</a:t>
                      </a:r>
                      <a:endParaRPr lang="en-US" sz="1200">
                        <a:effectLst/>
                        <a:latin typeface="Courier New" panose="02070309020205020404" pitchFamily="49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ct val="107000"/>
                        </a:lnSpc>
                        <a:spcBef>
                          <a:spcPts val="150"/>
                        </a:spcBef>
                        <a:spcAft>
                          <a:spcPts val="150"/>
                        </a:spcAft>
                      </a:pPr>
                      <a:r>
                        <a:rPr lang="en-US" sz="1200">
                          <a:effectLst/>
                          <a:latin typeface="Palatino Linotype" panose="0204050205050503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$   133,400</a:t>
                      </a:r>
                      <a:endParaRPr lang="en-US" sz="1200">
                        <a:effectLst/>
                        <a:latin typeface="Courier New" panose="02070309020205020404" pitchFamily="49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ct val="107000"/>
                        </a:lnSpc>
                        <a:spcBef>
                          <a:spcPts val="150"/>
                        </a:spcBef>
                        <a:spcAft>
                          <a:spcPts val="150"/>
                        </a:spcAft>
                      </a:pPr>
                      <a:r>
                        <a:rPr lang="en-US" sz="1200">
                          <a:effectLst/>
                          <a:latin typeface="Palatino Linotype" panose="0204050205050503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$   133,400</a:t>
                      </a:r>
                      <a:endParaRPr lang="en-US" sz="1200">
                        <a:effectLst/>
                        <a:latin typeface="Courier New" panose="02070309020205020404" pitchFamily="49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ct val="107000"/>
                        </a:lnSpc>
                        <a:spcBef>
                          <a:spcPts val="150"/>
                        </a:spcBef>
                        <a:spcAft>
                          <a:spcPts val="150"/>
                        </a:spcAft>
                      </a:pPr>
                      <a:r>
                        <a:rPr lang="en-US" sz="1200">
                          <a:effectLst/>
                          <a:latin typeface="Palatino Linotype" panose="0204050205050503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$   133,400</a:t>
                      </a:r>
                      <a:endParaRPr lang="en-US" sz="1200">
                        <a:effectLst/>
                        <a:latin typeface="Courier New" panose="02070309020205020404" pitchFamily="49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50900773"/>
                  </a:ext>
                </a:extLst>
              </a:tr>
              <a:tr h="241490">
                <a:tc>
                  <a:txBody>
                    <a:bodyPr/>
                    <a:lstStyle/>
                    <a:p>
                      <a:pPr marL="0" marR="0" algn="just" hangingPunct="0">
                        <a:lnSpc>
                          <a:spcPct val="107000"/>
                        </a:lnSpc>
                        <a:spcBef>
                          <a:spcPts val="150"/>
                        </a:spcBef>
                        <a:spcAft>
                          <a:spcPts val="150"/>
                        </a:spcAft>
                      </a:pPr>
                      <a:r>
                        <a:rPr lang="en-US" sz="1200">
                          <a:effectLst/>
                          <a:latin typeface="Palatino Linotype" panose="0204050205050503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Non-Debt Funded Projects Expenses</a:t>
                      </a:r>
                      <a:endParaRPr lang="en-US" sz="1200">
                        <a:effectLst/>
                        <a:latin typeface="Courier New" panose="02070309020205020404" pitchFamily="49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025" marR="73025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ct val="107000"/>
                        </a:lnSpc>
                        <a:spcBef>
                          <a:spcPts val="150"/>
                        </a:spcBef>
                        <a:spcAft>
                          <a:spcPts val="150"/>
                        </a:spcAft>
                      </a:pPr>
                      <a:r>
                        <a:rPr lang="en-US" sz="1200">
                          <a:effectLst/>
                          <a:latin typeface="Palatino Linotype" panose="0204050205050503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$2,425,000</a:t>
                      </a:r>
                      <a:endParaRPr lang="en-US" sz="1200">
                        <a:effectLst/>
                        <a:latin typeface="Courier New" panose="02070309020205020404" pitchFamily="49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ct val="107000"/>
                        </a:lnSpc>
                        <a:spcBef>
                          <a:spcPts val="150"/>
                        </a:spcBef>
                        <a:spcAft>
                          <a:spcPts val="150"/>
                        </a:spcAft>
                      </a:pPr>
                      <a:r>
                        <a:rPr lang="en-US" sz="1200">
                          <a:effectLst/>
                          <a:latin typeface="Palatino Linotype" panose="0204050205050503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$4,849,000</a:t>
                      </a:r>
                      <a:endParaRPr lang="en-US" sz="1200">
                        <a:effectLst/>
                        <a:latin typeface="Courier New" panose="02070309020205020404" pitchFamily="49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ct val="107000"/>
                        </a:lnSpc>
                        <a:spcBef>
                          <a:spcPts val="150"/>
                        </a:spcBef>
                        <a:spcAft>
                          <a:spcPts val="150"/>
                        </a:spcAft>
                      </a:pPr>
                      <a:r>
                        <a:rPr lang="en-US" sz="1200">
                          <a:effectLst/>
                          <a:latin typeface="Palatino Linotype" panose="0204050205050503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$   453,000</a:t>
                      </a:r>
                      <a:endParaRPr lang="en-US" sz="1200">
                        <a:effectLst/>
                        <a:latin typeface="Courier New" panose="02070309020205020404" pitchFamily="49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ct val="107000"/>
                        </a:lnSpc>
                        <a:spcBef>
                          <a:spcPts val="150"/>
                        </a:spcBef>
                        <a:spcAft>
                          <a:spcPts val="150"/>
                        </a:spcAft>
                      </a:pPr>
                      <a:r>
                        <a:rPr lang="en-US" sz="1200">
                          <a:effectLst/>
                          <a:latin typeface="Palatino Linotype" panose="0204050205050503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$   440,000</a:t>
                      </a:r>
                      <a:endParaRPr lang="en-US" sz="1200">
                        <a:effectLst/>
                        <a:latin typeface="Courier New" panose="02070309020205020404" pitchFamily="49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ct val="107000"/>
                        </a:lnSpc>
                        <a:spcBef>
                          <a:spcPts val="150"/>
                        </a:spcBef>
                        <a:spcAft>
                          <a:spcPts val="150"/>
                        </a:spcAft>
                      </a:pPr>
                      <a:r>
                        <a:rPr lang="en-US" sz="1200">
                          <a:effectLst/>
                          <a:latin typeface="Palatino Linotype" panose="0204050205050503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$1,572,038</a:t>
                      </a:r>
                      <a:endParaRPr lang="en-US" sz="1200">
                        <a:effectLst/>
                        <a:latin typeface="Courier New" panose="02070309020205020404" pitchFamily="49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ct val="107000"/>
                        </a:lnSpc>
                        <a:spcBef>
                          <a:spcPts val="150"/>
                        </a:spcBef>
                        <a:spcAft>
                          <a:spcPts val="150"/>
                        </a:spcAft>
                      </a:pPr>
                      <a:r>
                        <a:rPr lang="en-US" sz="1200">
                          <a:effectLst/>
                          <a:latin typeface="Palatino Linotype" panose="0204050205050503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$1,020,000</a:t>
                      </a:r>
                      <a:endParaRPr lang="en-US" sz="1200">
                        <a:effectLst/>
                        <a:latin typeface="Courier New" panose="02070309020205020404" pitchFamily="49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5071403"/>
                  </a:ext>
                </a:extLst>
              </a:tr>
              <a:tr h="241490">
                <a:tc>
                  <a:txBody>
                    <a:bodyPr/>
                    <a:lstStyle/>
                    <a:p>
                      <a:pPr marL="0" marR="0" algn="just" hangingPunct="0">
                        <a:lnSpc>
                          <a:spcPct val="107000"/>
                        </a:lnSpc>
                        <a:spcBef>
                          <a:spcPts val="150"/>
                        </a:spcBef>
                        <a:spcAft>
                          <a:spcPts val="150"/>
                        </a:spcAft>
                      </a:pPr>
                      <a:r>
                        <a:rPr lang="en-US" sz="1200">
                          <a:effectLst/>
                          <a:latin typeface="Palatino Linotype" panose="0204050205050503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Capital Recovery Expenses – Debt Service</a:t>
                      </a:r>
                      <a:endParaRPr lang="en-US" sz="1200">
                        <a:effectLst/>
                        <a:latin typeface="Courier New" panose="02070309020205020404" pitchFamily="49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025" marR="27305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ct val="107000"/>
                        </a:lnSpc>
                        <a:spcBef>
                          <a:spcPts val="150"/>
                        </a:spcBef>
                        <a:spcAft>
                          <a:spcPts val="150"/>
                        </a:spcAft>
                      </a:pPr>
                      <a:r>
                        <a:rPr lang="en-US" sz="1200">
                          <a:effectLst/>
                          <a:latin typeface="Palatino Linotype" panose="0204050205050503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$   446,000</a:t>
                      </a:r>
                      <a:endParaRPr lang="en-US" sz="1200">
                        <a:effectLst/>
                        <a:latin typeface="Courier New" panose="02070309020205020404" pitchFamily="49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ct val="107000"/>
                        </a:lnSpc>
                        <a:spcBef>
                          <a:spcPts val="150"/>
                        </a:spcBef>
                        <a:spcAft>
                          <a:spcPts val="150"/>
                        </a:spcAft>
                      </a:pPr>
                      <a:r>
                        <a:rPr lang="en-US" sz="1200">
                          <a:effectLst/>
                          <a:latin typeface="Palatino Linotype" panose="0204050205050503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$   494,000</a:t>
                      </a:r>
                      <a:endParaRPr lang="en-US" sz="1200">
                        <a:effectLst/>
                        <a:latin typeface="Courier New" panose="02070309020205020404" pitchFamily="49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ct val="107000"/>
                        </a:lnSpc>
                        <a:spcBef>
                          <a:spcPts val="150"/>
                        </a:spcBef>
                        <a:spcAft>
                          <a:spcPts val="150"/>
                        </a:spcAft>
                      </a:pPr>
                      <a:r>
                        <a:rPr lang="en-US" sz="1200">
                          <a:effectLst/>
                          <a:latin typeface="Palatino Linotype" panose="0204050205050503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$   542,000</a:t>
                      </a:r>
                      <a:endParaRPr lang="en-US" sz="1200">
                        <a:effectLst/>
                        <a:latin typeface="Courier New" panose="02070309020205020404" pitchFamily="49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ct val="107000"/>
                        </a:lnSpc>
                        <a:spcBef>
                          <a:spcPts val="150"/>
                        </a:spcBef>
                        <a:spcAft>
                          <a:spcPts val="150"/>
                        </a:spcAft>
                      </a:pPr>
                      <a:r>
                        <a:rPr lang="en-US" sz="1200">
                          <a:effectLst/>
                          <a:latin typeface="Palatino Linotype" panose="0204050205050503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$   542,000</a:t>
                      </a:r>
                      <a:endParaRPr lang="en-US" sz="1200">
                        <a:effectLst/>
                        <a:latin typeface="Courier New" panose="02070309020205020404" pitchFamily="49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ct val="107000"/>
                        </a:lnSpc>
                        <a:spcBef>
                          <a:spcPts val="150"/>
                        </a:spcBef>
                        <a:spcAft>
                          <a:spcPts val="150"/>
                        </a:spcAft>
                      </a:pPr>
                      <a:r>
                        <a:rPr lang="en-US" sz="1200">
                          <a:effectLst/>
                          <a:latin typeface="Palatino Linotype" panose="0204050205050503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$   542,000</a:t>
                      </a:r>
                      <a:endParaRPr lang="en-US" sz="1200">
                        <a:effectLst/>
                        <a:latin typeface="Courier New" panose="02070309020205020404" pitchFamily="49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ct val="107000"/>
                        </a:lnSpc>
                        <a:spcBef>
                          <a:spcPts val="150"/>
                        </a:spcBef>
                        <a:spcAft>
                          <a:spcPts val="150"/>
                        </a:spcAft>
                      </a:pPr>
                      <a:r>
                        <a:rPr lang="en-US" sz="1200">
                          <a:effectLst/>
                          <a:latin typeface="Palatino Linotype" panose="0204050205050503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$   542,000</a:t>
                      </a:r>
                      <a:endParaRPr lang="en-US" sz="1200">
                        <a:effectLst/>
                        <a:latin typeface="Courier New" panose="02070309020205020404" pitchFamily="49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11232987"/>
                  </a:ext>
                </a:extLst>
              </a:tr>
              <a:tr h="241490">
                <a:tc>
                  <a:txBody>
                    <a:bodyPr/>
                    <a:lstStyle/>
                    <a:p>
                      <a:pPr marL="0" marR="0" algn="just" hangingPunct="0">
                        <a:lnSpc>
                          <a:spcPct val="107000"/>
                        </a:lnSpc>
                        <a:spcBef>
                          <a:spcPts val="150"/>
                        </a:spcBef>
                        <a:spcAft>
                          <a:spcPts val="150"/>
                        </a:spcAft>
                      </a:pPr>
                      <a:r>
                        <a:rPr lang="en-US" sz="1200">
                          <a:effectLst/>
                          <a:latin typeface="Palatino Linotype" panose="0204050205050503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Total Expenditures</a:t>
                      </a:r>
                      <a:endParaRPr lang="en-US" sz="1200">
                        <a:effectLst/>
                        <a:latin typeface="Courier New" panose="02070309020205020404" pitchFamily="49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025" marR="73025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ct val="107000"/>
                        </a:lnSpc>
                        <a:spcBef>
                          <a:spcPts val="150"/>
                        </a:spcBef>
                        <a:spcAft>
                          <a:spcPts val="150"/>
                        </a:spcAft>
                      </a:pPr>
                      <a:r>
                        <a:rPr lang="en-US" sz="1200">
                          <a:effectLst/>
                          <a:latin typeface="Palatino Linotype" panose="0204050205050503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$4,732,400</a:t>
                      </a:r>
                      <a:endParaRPr lang="en-US" sz="1200">
                        <a:effectLst/>
                        <a:latin typeface="Courier New" panose="02070309020205020404" pitchFamily="49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ct val="107000"/>
                        </a:lnSpc>
                        <a:spcBef>
                          <a:spcPts val="150"/>
                        </a:spcBef>
                        <a:spcAft>
                          <a:spcPts val="150"/>
                        </a:spcAft>
                      </a:pPr>
                      <a:r>
                        <a:rPr lang="en-US" sz="1200">
                          <a:effectLst/>
                          <a:latin typeface="Palatino Linotype" panose="0204050205050503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$7,281,600</a:t>
                      </a:r>
                      <a:endParaRPr lang="en-US" sz="1200">
                        <a:effectLst/>
                        <a:latin typeface="Courier New" panose="02070309020205020404" pitchFamily="49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ct val="107000"/>
                        </a:lnSpc>
                        <a:spcBef>
                          <a:spcPts val="150"/>
                        </a:spcBef>
                        <a:spcAft>
                          <a:spcPts val="150"/>
                        </a:spcAft>
                      </a:pPr>
                      <a:r>
                        <a:rPr lang="en-US" sz="1200">
                          <a:effectLst/>
                          <a:latin typeface="Palatino Linotype" panose="0204050205050503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$2,997,123</a:t>
                      </a:r>
                      <a:endParaRPr lang="en-US" sz="1200">
                        <a:effectLst/>
                        <a:latin typeface="Courier New" panose="02070309020205020404" pitchFamily="49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ct val="107000"/>
                        </a:lnSpc>
                        <a:spcBef>
                          <a:spcPts val="150"/>
                        </a:spcBef>
                        <a:spcAft>
                          <a:spcPts val="150"/>
                        </a:spcAft>
                      </a:pPr>
                      <a:r>
                        <a:rPr lang="en-US" sz="1200">
                          <a:effectLst/>
                          <a:latin typeface="Palatino Linotype" panose="0204050205050503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$3,034,020</a:t>
                      </a:r>
                      <a:endParaRPr lang="en-US" sz="1200">
                        <a:effectLst/>
                        <a:latin typeface="Courier New" panose="02070309020205020404" pitchFamily="49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ct val="107000"/>
                        </a:lnSpc>
                        <a:spcBef>
                          <a:spcPts val="150"/>
                        </a:spcBef>
                        <a:spcAft>
                          <a:spcPts val="150"/>
                        </a:spcAft>
                      </a:pPr>
                      <a:r>
                        <a:rPr lang="en-US" sz="1200">
                          <a:effectLst/>
                          <a:latin typeface="Palatino Linotype" panose="0204050205050503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$4,155,346</a:t>
                      </a:r>
                      <a:endParaRPr lang="en-US" sz="1200">
                        <a:effectLst/>
                        <a:latin typeface="Courier New" panose="02070309020205020404" pitchFamily="49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ct val="107000"/>
                        </a:lnSpc>
                        <a:spcBef>
                          <a:spcPts val="150"/>
                        </a:spcBef>
                        <a:spcAft>
                          <a:spcPts val="150"/>
                        </a:spcAft>
                      </a:pPr>
                      <a:r>
                        <a:rPr lang="en-US" sz="1200">
                          <a:effectLst/>
                          <a:latin typeface="Palatino Linotype" panose="0204050205050503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$3,713,159</a:t>
                      </a:r>
                      <a:endParaRPr lang="en-US" sz="1200">
                        <a:effectLst/>
                        <a:latin typeface="Courier New" panose="02070309020205020404" pitchFamily="49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14182295"/>
                  </a:ext>
                </a:extLst>
              </a:tr>
              <a:tr h="241490">
                <a:tc>
                  <a:txBody>
                    <a:bodyPr/>
                    <a:lstStyle/>
                    <a:p>
                      <a:pPr marL="0" marR="0" algn="just" hangingPunct="0">
                        <a:lnSpc>
                          <a:spcPct val="107000"/>
                        </a:lnSpc>
                        <a:spcBef>
                          <a:spcPts val="150"/>
                        </a:spcBef>
                        <a:spcAft>
                          <a:spcPts val="150"/>
                        </a:spcAft>
                      </a:pPr>
                      <a:r>
                        <a:rPr lang="en-US" sz="1200">
                          <a:effectLst/>
                          <a:latin typeface="Palatino Linotype" panose="0204050205050503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Revenues</a:t>
                      </a:r>
                      <a:endParaRPr lang="en-US" sz="1200">
                        <a:effectLst/>
                        <a:latin typeface="Courier New" panose="02070309020205020404" pitchFamily="49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025" marR="73025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ct val="107000"/>
                        </a:lnSpc>
                        <a:spcBef>
                          <a:spcPts val="150"/>
                        </a:spcBef>
                        <a:spcAft>
                          <a:spcPts val="150"/>
                        </a:spcAft>
                      </a:pPr>
                      <a:r>
                        <a:rPr lang="en-US" sz="1200">
                          <a:effectLst/>
                          <a:latin typeface="Palatino Linotype" panose="0204050205050503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200">
                        <a:effectLst/>
                        <a:latin typeface="Courier New" panose="02070309020205020404" pitchFamily="49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ct val="107000"/>
                        </a:lnSpc>
                        <a:spcBef>
                          <a:spcPts val="150"/>
                        </a:spcBef>
                        <a:spcAft>
                          <a:spcPts val="150"/>
                        </a:spcAft>
                      </a:pPr>
                      <a:r>
                        <a:rPr lang="en-US" sz="1200">
                          <a:effectLst/>
                          <a:latin typeface="Palatino Linotype" panose="0204050205050503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200">
                        <a:effectLst/>
                        <a:latin typeface="Courier New" panose="02070309020205020404" pitchFamily="49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ct val="107000"/>
                        </a:lnSpc>
                        <a:spcBef>
                          <a:spcPts val="150"/>
                        </a:spcBef>
                        <a:spcAft>
                          <a:spcPts val="150"/>
                        </a:spcAft>
                      </a:pPr>
                      <a:r>
                        <a:rPr lang="en-US" sz="1200">
                          <a:effectLst/>
                          <a:latin typeface="Palatino Linotype" panose="0204050205050503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200">
                        <a:effectLst/>
                        <a:latin typeface="Courier New" panose="02070309020205020404" pitchFamily="49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ct val="107000"/>
                        </a:lnSpc>
                        <a:spcBef>
                          <a:spcPts val="150"/>
                        </a:spcBef>
                        <a:spcAft>
                          <a:spcPts val="150"/>
                        </a:spcAft>
                      </a:pPr>
                      <a:r>
                        <a:rPr lang="en-US" sz="1200">
                          <a:effectLst/>
                          <a:latin typeface="Palatino Linotype" panose="0204050205050503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200">
                        <a:effectLst/>
                        <a:latin typeface="Courier New" panose="02070309020205020404" pitchFamily="49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ct val="107000"/>
                        </a:lnSpc>
                        <a:spcBef>
                          <a:spcPts val="150"/>
                        </a:spcBef>
                        <a:spcAft>
                          <a:spcPts val="150"/>
                        </a:spcAft>
                      </a:pPr>
                      <a:r>
                        <a:rPr lang="en-US" sz="1200">
                          <a:effectLst/>
                          <a:latin typeface="Palatino Linotype" panose="0204050205050503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200">
                        <a:effectLst/>
                        <a:latin typeface="Courier New" panose="02070309020205020404" pitchFamily="49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ct val="107000"/>
                        </a:lnSpc>
                        <a:spcBef>
                          <a:spcPts val="150"/>
                        </a:spcBef>
                        <a:spcAft>
                          <a:spcPts val="150"/>
                        </a:spcAft>
                      </a:pPr>
                      <a:r>
                        <a:rPr lang="en-US" sz="1200">
                          <a:effectLst/>
                          <a:latin typeface="Palatino Linotype" panose="0204050205050503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200">
                        <a:effectLst/>
                        <a:latin typeface="Courier New" panose="02070309020205020404" pitchFamily="49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51176510"/>
                  </a:ext>
                </a:extLst>
              </a:tr>
              <a:tr h="241490">
                <a:tc>
                  <a:txBody>
                    <a:bodyPr/>
                    <a:lstStyle/>
                    <a:p>
                      <a:pPr marL="0" marR="0" algn="just" hangingPunct="0">
                        <a:lnSpc>
                          <a:spcPct val="107000"/>
                        </a:lnSpc>
                        <a:spcBef>
                          <a:spcPts val="150"/>
                        </a:spcBef>
                        <a:spcAft>
                          <a:spcPts val="150"/>
                        </a:spcAft>
                      </a:pPr>
                      <a:r>
                        <a:rPr lang="en-US" sz="1200">
                          <a:effectLst/>
                          <a:latin typeface="Palatino Linotype" panose="0204050205050503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Water Sales</a:t>
                      </a:r>
                      <a:endParaRPr lang="en-US" sz="1200">
                        <a:effectLst/>
                        <a:latin typeface="Courier New" panose="02070309020205020404" pitchFamily="49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025" marR="73025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ct val="107000"/>
                        </a:lnSpc>
                        <a:spcBef>
                          <a:spcPts val="150"/>
                        </a:spcBef>
                        <a:spcAft>
                          <a:spcPts val="150"/>
                        </a:spcAft>
                      </a:pPr>
                      <a:r>
                        <a:rPr lang="en-US" sz="1200">
                          <a:effectLst/>
                          <a:latin typeface="Palatino Linotype" panose="0204050205050503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$2,434,386</a:t>
                      </a:r>
                      <a:endParaRPr lang="en-US" sz="1200">
                        <a:effectLst/>
                        <a:latin typeface="Courier New" panose="02070309020205020404" pitchFamily="49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ct val="107000"/>
                        </a:lnSpc>
                        <a:spcBef>
                          <a:spcPts val="150"/>
                        </a:spcBef>
                        <a:spcAft>
                          <a:spcPts val="150"/>
                        </a:spcAft>
                      </a:pPr>
                      <a:r>
                        <a:rPr lang="en-US" sz="1200">
                          <a:effectLst/>
                          <a:latin typeface="Palatino Linotype" panose="0204050205050503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$2,861,732</a:t>
                      </a:r>
                      <a:endParaRPr lang="en-US" sz="1200">
                        <a:effectLst/>
                        <a:latin typeface="Courier New" panose="02070309020205020404" pitchFamily="49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ct val="107000"/>
                        </a:lnSpc>
                        <a:spcBef>
                          <a:spcPts val="150"/>
                        </a:spcBef>
                        <a:spcAft>
                          <a:spcPts val="150"/>
                        </a:spcAft>
                      </a:pPr>
                      <a:r>
                        <a:rPr lang="en-US" sz="1200">
                          <a:effectLst/>
                          <a:latin typeface="Palatino Linotype" panose="0204050205050503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$3,177,122</a:t>
                      </a:r>
                      <a:endParaRPr lang="en-US" sz="1200">
                        <a:effectLst/>
                        <a:latin typeface="Courier New" panose="02070309020205020404" pitchFamily="49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ct val="107000"/>
                        </a:lnSpc>
                        <a:spcBef>
                          <a:spcPts val="150"/>
                        </a:spcBef>
                        <a:spcAft>
                          <a:spcPts val="150"/>
                        </a:spcAft>
                      </a:pPr>
                      <a:r>
                        <a:rPr lang="en-US" sz="1200">
                          <a:effectLst/>
                          <a:latin typeface="Palatino Linotype" panose="0204050205050503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$3,291,319</a:t>
                      </a:r>
                      <a:endParaRPr lang="en-US" sz="1200">
                        <a:effectLst/>
                        <a:latin typeface="Courier New" panose="02070309020205020404" pitchFamily="49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ct val="107000"/>
                        </a:lnSpc>
                        <a:spcBef>
                          <a:spcPts val="150"/>
                        </a:spcBef>
                        <a:spcAft>
                          <a:spcPts val="150"/>
                        </a:spcAft>
                      </a:pPr>
                      <a:r>
                        <a:rPr lang="en-US" sz="1200">
                          <a:effectLst/>
                          <a:latin typeface="Palatino Linotype" panose="0204050205050503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$3,427,518</a:t>
                      </a:r>
                      <a:endParaRPr lang="en-US" sz="1200">
                        <a:effectLst/>
                        <a:latin typeface="Courier New" panose="02070309020205020404" pitchFamily="49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ct val="107000"/>
                        </a:lnSpc>
                        <a:spcBef>
                          <a:spcPts val="150"/>
                        </a:spcBef>
                        <a:spcAft>
                          <a:spcPts val="150"/>
                        </a:spcAft>
                      </a:pPr>
                      <a:r>
                        <a:rPr lang="en-US" sz="1200">
                          <a:effectLst/>
                          <a:latin typeface="Palatino Linotype" panose="0204050205050503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$3,564,219</a:t>
                      </a:r>
                      <a:endParaRPr lang="en-US" sz="1200">
                        <a:effectLst/>
                        <a:latin typeface="Courier New" panose="02070309020205020404" pitchFamily="49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43192222"/>
                  </a:ext>
                </a:extLst>
              </a:tr>
              <a:tr h="241490">
                <a:tc>
                  <a:txBody>
                    <a:bodyPr/>
                    <a:lstStyle/>
                    <a:p>
                      <a:pPr marL="0" marR="0" algn="just" hangingPunct="0">
                        <a:lnSpc>
                          <a:spcPct val="107000"/>
                        </a:lnSpc>
                        <a:spcBef>
                          <a:spcPts val="150"/>
                        </a:spcBef>
                        <a:spcAft>
                          <a:spcPts val="150"/>
                        </a:spcAft>
                      </a:pPr>
                      <a:r>
                        <a:rPr lang="en-US" sz="1200">
                          <a:effectLst/>
                          <a:latin typeface="Palatino Linotype" panose="0204050205050503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Other Revenue</a:t>
                      </a:r>
                      <a:endParaRPr lang="en-US" sz="1200">
                        <a:effectLst/>
                        <a:latin typeface="Courier New" panose="02070309020205020404" pitchFamily="49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025" marR="73025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ct val="107000"/>
                        </a:lnSpc>
                        <a:spcBef>
                          <a:spcPts val="150"/>
                        </a:spcBef>
                        <a:spcAft>
                          <a:spcPts val="150"/>
                        </a:spcAft>
                      </a:pPr>
                      <a:r>
                        <a:rPr lang="en-US" sz="1200">
                          <a:effectLst/>
                          <a:latin typeface="Palatino Linotype" panose="0204050205050503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$   162,000</a:t>
                      </a:r>
                      <a:endParaRPr lang="en-US" sz="1200">
                        <a:effectLst/>
                        <a:latin typeface="Courier New" panose="02070309020205020404" pitchFamily="49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ct val="107000"/>
                        </a:lnSpc>
                        <a:spcBef>
                          <a:spcPts val="150"/>
                        </a:spcBef>
                        <a:spcAft>
                          <a:spcPts val="150"/>
                        </a:spcAft>
                      </a:pPr>
                      <a:r>
                        <a:rPr lang="en-US" sz="1200">
                          <a:effectLst/>
                          <a:latin typeface="Palatino Linotype" panose="0204050205050503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$   162,000</a:t>
                      </a:r>
                      <a:endParaRPr lang="en-US" sz="1200">
                        <a:effectLst/>
                        <a:latin typeface="Courier New" panose="02070309020205020404" pitchFamily="49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ct val="107000"/>
                        </a:lnSpc>
                        <a:spcBef>
                          <a:spcPts val="150"/>
                        </a:spcBef>
                        <a:spcAft>
                          <a:spcPts val="150"/>
                        </a:spcAft>
                      </a:pPr>
                      <a:r>
                        <a:rPr lang="en-US" sz="1200">
                          <a:effectLst/>
                          <a:latin typeface="Palatino Linotype" panose="0204050205050503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$   162,000</a:t>
                      </a:r>
                      <a:endParaRPr lang="en-US" sz="1200">
                        <a:effectLst/>
                        <a:latin typeface="Courier New" panose="02070309020205020404" pitchFamily="49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ct val="107000"/>
                        </a:lnSpc>
                        <a:spcBef>
                          <a:spcPts val="150"/>
                        </a:spcBef>
                        <a:spcAft>
                          <a:spcPts val="150"/>
                        </a:spcAft>
                      </a:pPr>
                      <a:r>
                        <a:rPr lang="en-US" sz="1200">
                          <a:effectLst/>
                          <a:latin typeface="Palatino Linotype" panose="0204050205050503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$   162,000</a:t>
                      </a:r>
                      <a:endParaRPr lang="en-US" sz="1200">
                        <a:effectLst/>
                        <a:latin typeface="Courier New" panose="02070309020205020404" pitchFamily="49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ct val="107000"/>
                        </a:lnSpc>
                        <a:spcBef>
                          <a:spcPts val="150"/>
                        </a:spcBef>
                        <a:spcAft>
                          <a:spcPts val="150"/>
                        </a:spcAft>
                      </a:pPr>
                      <a:r>
                        <a:rPr lang="en-US" sz="1200">
                          <a:effectLst/>
                          <a:latin typeface="Palatino Linotype" panose="0204050205050503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$   162,000</a:t>
                      </a:r>
                      <a:endParaRPr lang="en-US" sz="1200">
                        <a:effectLst/>
                        <a:latin typeface="Courier New" panose="02070309020205020404" pitchFamily="49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ct val="107000"/>
                        </a:lnSpc>
                        <a:spcBef>
                          <a:spcPts val="150"/>
                        </a:spcBef>
                        <a:spcAft>
                          <a:spcPts val="150"/>
                        </a:spcAft>
                      </a:pPr>
                      <a:r>
                        <a:rPr lang="en-US" sz="1200">
                          <a:effectLst/>
                          <a:latin typeface="Palatino Linotype" panose="0204050205050503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$   162,000</a:t>
                      </a:r>
                      <a:endParaRPr lang="en-US" sz="1200">
                        <a:effectLst/>
                        <a:latin typeface="Courier New" panose="02070309020205020404" pitchFamily="49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53136421"/>
                  </a:ext>
                </a:extLst>
              </a:tr>
              <a:tr h="241490">
                <a:tc>
                  <a:txBody>
                    <a:bodyPr/>
                    <a:lstStyle/>
                    <a:p>
                      <a:pPr marL="0" marR="0" algn="just" hangingPunct="0">
                        <a:lnSpc>
                          <a:spcPct val="107000"/>
                        </a:lnSpc>
                        <a:spcBef>
                          <a:spcPts val="150"/>
                        </a:spcBef>
                        <a:spcAft>
                          <a:spcPts val="150"/>
                        </a:spcAft>
                      </a:pPr>
                      <a:r>
                        <a:rPr lang="en-US" sz="1200">
                          <a:effectLst/>
                          <a:latin typeface="Palatino Linotype" panose="0204050205050503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IEPA Loan Reimbursements</a:t>
                      </a:r>
                      <a:endParaRPr lang="en-US" sz="1200">
                        <a:effectLst/>
                        <a:latin typeface="Courier New" panose="02070309020205020404" pitchFamily="49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025" marR="73025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ct val="107000"/>
                        </a:lnSpc>
                        <a:spcBef>
                          <a:spcPts val="150"/>
                        </a:spcBef>
                        <a:spcAft>
                          <a:spcPts val="150"/>
                        </a:spcAft>
                      </a:pPr>
                      <a:r>
                        <a:rPr lang="en-US" sz="1200">
                          <a:effectLst/>
                          <a:latin typeface="Palatino Linotype" panose="0204050205050503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$2,100,000</a:t>
                      </a:r>
                      <a:endParaRPr lang="en-US" sz="1200">
                        <a:effectLst/>
                        <a:latin typeface="Courier New" panose="02070309020205020404" pitchFamily="49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ct val="107000"/>
                        </a:lnSpc>
                        <a:spcBef>
                          <a:spcPts val="150"/>
                        </a:spcBef>
                        <a:spcAft>
                          <a:spcPts val="150"/>
                        </a:spcAft>
                      </a:pPr>
                      <a:r>
                        <a:rPr lang="en-US" sz="1200">
                          <a:effectLst/>
                          <a:latin typeface="Palatino Linotype" panose="0204050205050503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$2,850,000</a:t>
                      </a:r>
                      <a:endParaRPr lang="en-US" sz="1200">
                        <a:effectLst/>
                        <a:latin typeface="Courier New" panose="02070309020205020404" pitchFamily="49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ct val="107000"/>
                        </a:lnSpc>
                        <a:spcBef>
                          <a:spcPts val="150"/>
                        </a:spcBef>
                        <a:spcAft>
                          <a:spcPts val="150"/>
                        </a:spcAft>
                      </a:pPr>
                      <a:r>
                        <a:rPr lang="en-US" sz="1200">
                          <a:effectLst/>
                          <a:latin typeface="Palatino Linotype" panose="0204050205050503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$              0</a:t>
                      </a:r>
                      <a:endParaRPr lang="en-US" sz="1200">
                        <a:effectLst/>
                        <a:latin typeface="Courier New" panose="02070309020205020404" pitchFamily="49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ct val="107000"/>
                        </a:lnSpc>
                        <a:spcBef>
                          <a:spcPts val="150"/>
                        </a:spcBef>
                        <a:spcAft>
                          <a:spcPts val="150"/>
                        </a:spcAft>
                      </a:pPr>
                      <a:r>
                        <a:rPr lang="en-US" sz="1200">
                          <a:effectLst/>
                          <a:latin typeface="Palatino Linotype" panose="0204050205050503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$              0</a:t>
                      </a:r>
                      <a:endParaRPr lang="en-US" sz="1200">
                        <a:effectLst/>
                        <a:latin typeface="Courier New" panose="02070309020205020404" pitchFamily="49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ct val="107000"/>
                        </a:lnSpc>
                        <a:spcBef>
                          <a:spcPts val="150"/>
                        </a:spcBef>
                        <a:spcAft>
                          <a:spcPts val="150"/>
                        </a:spcAft>
                      </a:pPr>
                      <a:r>
                        <a:rPr lang="en-US" sz="1200">
                          <a:effectLst/>
                          <a:latin typeface="Palatino Linotype" panose="0204050205050503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$              0</a:t>
                      </a:r>
                      <a:endParaRPr lang="en-US" sz="1200">
                        <a:effectLst/>
                        <a:latin typeface="Courier New" panose="02070309020205020404" pitchFamily="49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ct val="107000"/>
                        </a:lnSpc>
                        <a:spcBef>
                          <a:spcPts val="150"/>
                        </a:spcBef>
                        <a:spcAft>
                          <a:spcPts val="150"/>
                        </a:spcAft>
                      </a:pPr>
                      <a:r>
                        <a:rPr lang="en-US" sz="1200">
                          <a:effectLst/>
                          <a:latin typeface="Palatino Linotype" panose="0204050205050503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$              0</a:t>
                      </a:r>
                      <a:endParaRPr lang="en-US" sz="1200">
                        <a:effectLst/>
                        <a:latin typeface="Courier New" panose="02070309020205020404" pitchFamily="49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18473516"/>
                  </a:ext>
                </a:extLst>
              </a:tr>
              <a:tr h="343895">
                <a:tc>
                  <a:txBody>
                    <a:bodyPr/>
                    <a:lstStyle/>
                    <a:p>
                      <a:pPr marL="0" marR="0" algn="just" hangingPunct="0">
                        <a:lnSpc>
                          <a:spcPct val="107000"/>
                        </a:lnSpc>
                        <a:spcBef>
                          <a:spcPts val="150"/>
                        </a:spcBef>
                        <a:spcAft>
                          <a:spcPts val="150"/>
                        </a:spcAft>
                      </a:pPr>
                      <a:r>
                        <a:rPr lang="en-US" sz="1200" dirty="0">
                          <a:effectLst/>
                          <a:latin typeface="Palatino Linotype" panose="0204050205050503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Cash Reserves</a:t>
                      </a:r>
                      <a:endParaRPr lang="en-US" sz="1200" dirty="0">
                        <a:effectLst/>
                        <a:latin typeface="Courier New" panose="02070309020205020404" pitchFamily="49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025" marR="73025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ct val="107000"/>
                        </a:lnSpc>
                        <a:spcBef>
                          <a:spcPts val="150"/>
                        </a:spcBef>
                        <a:spcAft>
                          <a:spcPts val="150"/>
                        </a:spcAft>
                      </a:pPr>
                      <a:r>
                        <a:rPr lang="en-US" sz="1200">
                          <a:effectLst/>
                          <a:latin typeface="Palatino Linotype" panose="0204050205050503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$              0</a:t>
                      </a:r>
                      <a:endParaRPr lang="en-US" sz="1200">
                        <a:effectLst/>
                        <a:latin typeface="Courier New" panose="02070309020205020404" pitchFamily="49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ct val="107000"/>
                        </a:lnSpc>
                        <a:spcBef>
                          <a:spcPts val="150"/>
                        </a:spcBef>
                        <a:spcAft>
                          <a:spcPts val="150"/>
                        </a:spcAft>
                      </a:pPr>
                      <a:r>
                        <a:rPr lang="en-US" sz="1200">
                          <a:effectLst/>
                          <a:latin typeface="Palatino Linotype" panose="0204050205050503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$1,450,000</a:t>
                      </a:r>
                      <a:endParaRPr lang="en-US" sz="1200">
                        <a:effectLst/>
                        <a:latin typeface="Courier New" panose="02070309020205020404" pitchFamily="49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ct val="107000"/>
                        </a:lnSpc>
                        <a:spcBef>
                          <a:spcPts val="150"/>
                        </a:spcBef>
                        <a:spcAft>
                          <a:spcPts val="150"/>
                        </a:spcAft>
                      </a:pPr>
                      <a:r>
                        <a:rPr lang="en-US" sz="1200">
                          <a:effectLst/>
                          <a:latin typeface="Palatino Linotype" panose="0204050205050503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$              0</a:t>
                      </a:r>
                      <a:endParaRPr lang="en-US" sz="1200">
                        <a:effectLst/>
                        <a:latin typeface="Courier New" panose="02070309020205020404" pitchFamily="49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ct val="107000"/>
                        </a:lnSpc>
                        <a:spcBef>
                          <a:spcPts val="150"/>
                        </a:spcBef>
                        <a:spcAft>
                          <a:spcPts val="150"/>
                        </a:spcAft>
                      </a:pPr>
                      <a:r>
                        <a:rPr lang="en-US" sz="1200">
                          <a:effectLst/>
                          <a:latin typeface="Palatino Linotype" panose="0204050205050503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$              0</a:t>
                      </a:r>
                      <a:endParaRPr lang="en-US" sz="1200">
                        <a:effectLst/>
                        <a:latin typeface="Courier New" panose="02070309020205020404" pitchFamily="49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ct val="107000"/>
                        </a:lnSpc>
                        <a:spcBef>
                          <a:spcPts val="150"/>
                        </a:spcBef>
                        <a:spcAft>
                          <a:spcPts val="150"/>
                        </a:spcAft>
                      </a:pPr>
                      <a:r>
                        <a:rPr lang="en-US" sz="1200">
                          <a:effectLst/>
                          <a:latin typeface="Palatino Linotype" panose="0204050205050503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$              0</a:t>
                      </a:r>
                      <a:endParaRPr lang="en-US" sz="1200">
                        <a:effectLst/>
                        <a:latin typeface="Courier New" panose="02070309020205020404" pitchFamily="49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ct val="107000"/>
                        </a:lnSpc>
                        <a:spcBef>
                          <a:spcPts val="150"/>
                        </a:spcBef>
                        <a:spcAft>
                          <a:spcPts val="150"/>
                        </a:spcAft>
                      </a:pPr>
                      <a:r>
                        <a:rPr lang="en-US" sz="1200">
                          <a:effectLst/>
                          <a:latin typeface="Palatino Linotype" panose="0204050205050503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$              0</a:t>
                      </a:r>
                      <a:endParaRPr lang="en-US" sz="1200">
                        <a:effectLst/>
                        <a:latin typeface="Courier New" panose="02070309020205020404" pitchFamily="49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06189360"/>
                  </a:ext>
                </a:extLst>
              </a:tr>
              <a:tr h="211634">
                <a:tc>
                  <a:txBody>
                    <a:bodyPr/>
                    <a:lstStyle/>
                    <a:p>
                      <a:pPr marL="0" marR="0" algn="just" hangingPunct="0">
                        <a:lnSpc>
                          <a:spcPct val="107000"/>
                        </a:lnSpc>
                        <a:spcBef>
                          <a:spcPts val="150"/>
                        </a:spcBef>
                        <a:spcAft>
                          <a:spcPts val="150"/>
                        </a:spcAft>
                      </a:pPr>
                      <a:r>
                        <a:rPr lang="en-US" sz="1200">
                          <a:effectLst/>
                          <a:latin typeface="Palatino Linotype" panose="0204050205050503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Total Revenue</a:t>
                      </a:r>
                      <a:endParaRPr lang="en-US" sz="1200">
                        <a:effectLst/>
                        <a:latin typeface="Courier New" panose="02070309020205020404" pitchFamily="49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025" marR="73025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ct val="107000"/>
                        </a:lnSpc>
                        <a:spcBef>
                          <a:spcPts val="150"/>
                        </a:spcBef>
                        <a:spcAft>
                          <a:spcPts val="150"/>
                        </a:spcAft>
                      </a:pPr>
                      <a:r>
                        <a:rPr lang="en-US" sz="1200">
                          <a:effectLst/>
                          <a:latin typeface="Palatino Linotype" panose="0204050205050503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$4,696,386</a:t>
                      </a:r>
                      <a:endParaRPr lang="en-US" sz="1200">
                        <a:effectLst/>
                        <a:latin typeface="Courier New" panose="02070309020205020404" pitchFamily="49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ct val="107000"/>
                        </a:lnSpc>
                        <a:spcBef>
                          <a:spcPts val="150"/>
                        </a:spcBef>
                        <a:spcAft>
                          <a:spcPts val="150"/>
                        </a:spcAft>
                      </a:pPr>
                      <a:r>
                        <a:rPr lang="en-US" sz="1200">
                          <a:effectLst/>
                          <a:latin typeface="Palatino Linotype" panose="0204050205050503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$7,323,732</a:t>
                      </a:r>
                      <a:endParaRPr lang="en-US" sz="1200">
                        <a:effectLst/>
                        <a:latin typeface="Courier New" panose="02070309020205020404" pitchFamily="49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ct val="107000"/>
                        </a:lnSpc>
                        <a:spcBef>
                          <a:spcPts val="150"/>
                        </a:spcBef>
                        <a:spcAft>
                          <a:spcPts val="150"/>
                        </a:spcAft>
                      </a:pPr>
                      <a:r>
                        <a:rPr lang="en-US" sz="1200">
                          <a:effectLst/>
                          <a:latin typeface="Palatino Linotype" panose="0204050205050503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$3,339,122</a:t>
                      </a:r>
                      <a:endParaRPr lang="en-US" sz="1200">
                        <a:effectLst/>
                        <a:latin typeface="Courier New" panose="02070309020205020404" pitchFamily="49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ct val="107000"/>
                        </a:lnSpc>
                        <a:spcBef>
                          <a:spcPts val="150"/>
                        </a:spcBef>
                        <a:spcAft>
                          <a:spcPts val="150"/>
                        </a:spcAft>
                      </a:pPr>
                      <a:r>
                        <a:rPr lang="en-US" sz="1200">
                          <a:effectLst/>
                          <a:latin typeface="Palatino Linotype" panose="0204050205050503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$3,453,319</a:t>
                      </a:r>
                      <a:endParaRPr lang="en-US" sz="1200">
                        <a:effectLst/>
                        <a:latin typeface="Courier New" panose="02070309020205020404" pitchFamily="49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ct val="107000"/>
                        </a:lnSpc>
                        <a:spcBef>
                          <a:spcPts val="150"/>
                        </a:spcBef>
                        <a:spcAft>
                          <a:spcPts val="150"/>
                        </a:spcAft>
                      </a:pPr>
                      <a:r>
                        <a:rPr lang="en-US" sz="1200">
                          <a:effectLst/>
                          <a:latin typeface="Palatino Linotype" panose="0204050205050503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$3,589,518</a:t>
                      </a:r>
                      <a:endParaRPr lang="en-US" sz="1200">
                        <a:effectLst/>
                        <a:latin typeface="Courier New" panose="02070309020205020404" pitchFamily="49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ct val="107000"/>
                        </a:lnSpc>
                        <a:spcBef>
                          <a:spcPts val="150"/>
                        </a:spcBef>
                        <a:spcAft>
                          <a:spcPts val="150"/>
                        </a:spcAft>
                      </a:pPr>
                      <a:r>
                        <a:rPr lang="en-US" sz="1200" dirty="0">
                          <a:effectLst/>
                          <a:latin typeface="Palatino Linotype" panose="0204050205050503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$3,726,219</a:t>
                      </a:r>
                      <a:endParaRPr lang="en-US" sz="1200" dirty="0">
                        <a:effectLst/>
                        <a:latin typeface="Courier New" panose="02070309020205020404" pitchFamily="49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22114881"/>
                  </a:ext>
                </a:extLst>
              </a:tr>
              <a:tr h="241490">
                <a:tc>
                  <a:txBody>
                    <a:bodyPr/>
                    <a:lstStyle/>
                    <a:p>
                      <a:pPr marL="0" marR="0" algn="just" hangingPunct="0">
                        <a:lnSpc>
                          <a:spcPct val="107000"/>
                        </a:lnSpc>
                        <a:spcBef>
                          <a:spcPts val="150"/>
                        </a:spcBef>
                        <a:spcAft>
                          <a:spcPts val="150"/>
                        </a:spcAft>
                      </a:pPr>
                      <a:r>
                        <a:rPr lang="en-US" sz="1200" b="1">
                          <a:effectLst/>
                          <a:latin typeface="Palatino Linotype" panose="0204050205050503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Net Income/(Loss)</a:t>
                      </a:r>
                      <a:endParaRPr lang="en-US" sz="1200">
                        <a:effectLst/>
                        <a:latin typeface="Courier New" panose="02070309020205020404" pitchFamily="49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025" marR="73025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ct val="107000"/>
                        </a:lnSpc>
                        <a:spcBef>
                          <a:spcPts val="150"/>
                        </a:spcBef>
                        <a:spcAft>
                          <a:spcPts val="150"/>
                        </a:spcAft>
                      </a:pPr>
                      <a:r>
                        <a:rPr lang="en-US" sz="1200" b="1">
                          <a:effectLst/>
                          <a:latin typeface="Palatino Linotype" panose="0204050205050503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($     36,014)</a:t>
                      </a:r>
                      <a:endParaRPr lang="en-US" sz="1200">
                        <a:effectLst/>
                        <a:latin typeface="Courier New" panose="02070309020205020404" pitchFamily="49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ct val="107000"/>
                        </a:lnSpc>
                        <a:spcBef>
                          <a:spcPts val="150"/>
                        </a:spcBef>
                        <a:spcAft>
                          <a:spcPts val="150"/>
                        </a:spcAft>
                      </a:pPr>
                      <a:r>
                        <a:rPr lang="en-US" sz="1200" b="1">
                          <a:effectLst/>
                          <a:latin typeface="Palatino Linotype" panose="0204050205050503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$     42,132</a:t>
                      </a:r>
                      <a:endParaRPr lang="en-US" sz="1200">
                        <a:effectLst/>
                        <a:latin typeface="Courier New" panose="02070309020205020404" pitchFamily="49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ct val="107000"/>
                        </a:lnSpc>
                        <a:spcBef>
                          <a:spcPts val="150"/>
                        </a:spcBef>
                        <a:spcAft>
                          <a:spcPts val="150"/>
                        </a:spcAft>
                      </a:pPr>
                      <a:r>
                        <a:rPr lang="en-US" sz="1200" b="1">
                          <a:effectLst/>
                          <a:latin typeface="Palatino Linotype" panose="0204050205050503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$   341,999</a:t>
                      </a:r>
                      <a:endParaRPr lang="en-US" sz="1200">
                        <a:effectLst/>
                        <a:latin typeface="Courier New" panose="02070309020205020404" pitchFamily="49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ct val="107000"/>
                        </a:lnSpc>
                        <a:spcBef>
                          <a:spcPts val="150"/>
                        </a:spcBef>
                        <a:spcAft>
                          <a:spcPts val="150"/>
                        </a:spcAft>
                      </a:pPr>
                      <a:r>
                        <a:rPr lang="en-US" sz="1200" b="1" dirty="0">
                          <a:effectLst/>
                          <a:latin typeface="Palatino Linotype" panose="0204050205050503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$   419,299</a:t>
                      </a:r>
                      <a:endParaRPr lang="en-US" sz="1200" dirty="0">
                        <a:effectLst/>
                        <a:latin typeface="Courier New" panose="02070309020205020404" pitchFamily="49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ct val="107000"/>
                        </a:lnSpc>
                        <a:spcBef>
                          <a:spcPts val="150"/>
                        </a:spcBef>
                        <a:spcAft>
                          <a:spcPts val="150"/>
                        </a:spcAft>
                      </a:pPr>
                      <a:r>
                        <a:rPr lang="en-US" sz="1200" b="1" dirty="0">
                          <a:effectLst/>
                          <a:latin typeface="Palatino Linotype" panose="0204050205050503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($   565,828)</a:t>
                      </a:r>
                      <a:endParaRPr lang="en-US" sz="1200" dirty="0">
                        <a:effectLst/>
                        <a:latin typeface="Courier New" panose="02070309020205020404" pitchFamily="49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ct val="107000"/>
                        </a:lnSpc>
                        <a:spcBef>
                          <a:spcPts val="150"/>
                        </a:spcBef>
                        <a:spcAft>
                          <a:spcPts val="150"/>
                        </a:spcAft>
                      </a:pPr>
                      <a:r>
                        <a:rPr lang="en-US" sz="1200" b="1" dirty="0">
                          <a:effectLst/>
                          <a:latin typeface="Palatino Linotype" panose="0204050205050503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$     13,060</a:t>
                      </a:r>
                      <a:endParaRPr lang="en-US" sz="1200" dirty="0">
                        <a:effectLst/>
                        <a:latin typeface="Courier New" panose="02070309020205020404" pitchFamily="49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4448961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2840176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547F48-B28A-4536-A1C7-D11E78D19F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latin typeface="Palatino Linotype" panose="02040502050505030304" pitchFamily="18" charset="0"/>
              </a:rPr>
              <a:t>Water Division Capital Projects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83C3995-E757-4630-8C65-4236C9E0D0E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latin typeface="Palatino Linotype" panose="02040502050505030304" pitchFamily="18" charset="0"/>
              </a:rPr>
              <a:t>Well 4 Well Building (2020)</a:t>
            </a:r>
          </a:p>
          <a:p>
            <a:r>
              <a:rPr lang="en-US" dirty="0">
                <a:latin typeface="Palatino Linotype" panose="02040502050505030304" pitchFamily="18" charset="0"/>
              </a:rPr>
              <a:t>Well 12 Radium Treatment Plant (</a:t>
            </a:r>
            <a:r>
              <a:rPr lang="en-US">
                <a:latin typeface="Palatino Linotype" panose="02040502050505030304" pitchFamily="18" charset="0"/>
              </a:rPr>
              <a:t>2020)</a:t>
            </a:r>
            <a:endParaRPr lang="en-US" dirty="0">
              <a:latin typeface="Palatino Linotype" panose="02040502050505030304" pitchFamily="18" charset="0"/>
            </a:endParaRPr>
          </a:p>
          <a:p>
            <a:r>
              <a:rPr lang="en-US" dirty="0">
                <a:latin typeface="Palatino Linotype" panose="02040502050505030304" pitchFamily="18" charset="0"/>
              </a:rPr>
              <a:t>Well 4 Elevated Tower Rehabilitation (2023)</a:t>
            </a:r>
          </a:p>
          <a:p>
            <a:r>
              <a:rPr lang="en-US" dirty="0">
                <a:latin typeface="Palatino Linotype" panose="02040502050505030304" pitchFamily="18" charset="0"/>
              </a:rPr>
              <a:t>Water Main Replacement Projects (2023 and 2024)</a:t>
            </a:r>
          </a:p>
          <a:p>
            <a:pPr marL="0" indent="0">
              <a:buNone/>
            </a:pPr>
            <a:endParaRPr lang="en-US" dirty="0">
              <a:latin typeface="Palatino Linotype" panose="020405020505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72363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C08094-1EAA-4E61-9595-C79EB26A49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latin typeface="Palatino Linotype" pitchFamily="18" charset="0"/>
              </a:rPr>
              <a:t>Presentation Outline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1C9CA68-63AC-4E5B-9428-07E5C0F1965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>
                <a:latin typeface="Palatino Linotype" pitchFamily="18" charset="0"/>
              </a:rPr>
              <a:t>Water/Water Reclamation Infrastructure Photos</a:t>
            </a:r>
          </a:p>
          <a:p>
            <a:r>
              <a:rPr lang="en-US" dirty="0">
                <a:latin typeface="Palatino Linotype" pitchFamily="18" charset="0"/>
              </a:rPr>
              <a:t>Water Division Budget</a:t>
            </a:r>
          </a:p>
          <a:p>
            <a:r>
              <a:rPr lang="en-US" dirty="0">
                <a:latin typeface="Palatino Linotype" pitchFamily="18" charset="0"/>
              </a:rPr>
              <a:t>Water Division Capital Projects</a:t>
            </a:r>
          </a:p>
          <a:p>
            <a:r>
              <a:rPr lang="en-US" dirty="0">
                <a:latin typeface="Palatino Linotype" pitchFamily="18" charset="0"/>
              </a:rPr>
              <a:t>Water Division Rates</a:t>
            </a:r>
          </a:p>
          <a:p>
            <a:r>
              <a:rPr lang="en-US" dirty="0">
                <a:latin typeface="Palatino Linotype" pitchFamily="18" charset="0"/>
              </a:rPr>
              <a:t>Water Reclamation Budget</a:t>
            </a:r>
          </a:p>
          <a:p>
            <a:r>
              <a:rPr lang="en-US" dirty="0">
                <a:latin typeface="Palatino Linotype" pitchFamily="18" charset="0"/>
              </a:rPr>
              <a:t>Water Reclamation Capital Projects</a:t>
            </a:r>
          </a:p>
          <a:p>
            <a:r>
              <a:rPr lang="en-US" dirty="0">
                <a:latin typeface="Palatino Linotype" pitchFamily="18" charset="0"/>
              </a:rPr>
              <a:t>Water Reclamation Rates</a:t>
            </a:r>
          </a:p>
          <a:p>
            <a:r>
              <a:rPr lang="en-US" dirty="0">
                <a:latin typeface="Palatino Linotype" pitchFamily="18" charset="0"/>
              </a:rPr>
              <a:t>Cost Impact to Users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248438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A9F197-AE30-4DD6-9C22-74A712C5F2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latin typeface="Palatino Linotype" panose="02040502050505030304" pitchFamily="18" charset="0"/>
              </a:rPr>
              <a:t>Water Division Rate Schedule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3D7C8DD-1AD9-4FF1-82BD-04194FF34073}"/>
              </a:ext>
            </a:extLst>
          </p:cNvPr>
          <p:cNvSpPr txBox="1"/>
          <p:nvPr/>
        </p:nvSpPr>
        <p:spPr>
          <a:xfrm>
            <a:off x="331694" y="4449821"/>
            <a:ext cx="469750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Palatino Linotype" panose="02040502050505030304" pitchFamily="18" charset="0"/>
              </a:rPr>
              <a:t>1</a:t>
            </a:r>
            <a:r>
              <a:rPr lang="en-US" sz="1600" baseline="30000" dirty="0">
                <a:latin typeface="Palatino Linotype" panose="02040502050505030304" pitchFamily="18" charset="0"/>
              </a:rPr>
              <a:t>st</a:t>
            </a:r>
            <a:r>
              <a:rPr lang="en-US" sz="1600" dirty="0">
                <a:latin typeface="Palatino Linotype" panose="02040502050505030304" pitchFamily="18" charset="0"/>
              </a:rPr>
              <a:t> Tier Usage:  0 – 100,000 Cubic Feet/Month</a:t>
            </a:r>
          </a:p>
          <a:p>
            <a:r>
              <a:rPr lang="en-US" sz="1600" dirty="0">
                <a:latin typeface="Palatino Linotype" panose="02040502050505030304" pitchFamily="18" charset="0"/>
              </a:rPr>
              <a:t>2</a:t>
            </a:r>
            <a:r>
              <a:rPr lang="en-US" sz="1600" baseline="30000" dirty="0">
                <a:latin typeface="Palatino Linotype" panose="02040502050505030304" pitchFamily="18" charset="0"/>
              </a:rPr>
              <a:t>nd</a:t>
            </a:r>
            <a:r>
              <a:rPr lang="en-US" sz="1600" dirty="0">
                <a:latin typeface="Palatino Linotype" panose="02040502050505030304" pitchFamily="18" charset="0"/>
              </a:rPr>
              <a:t> Tier Usage:  Over 100,000 Cubic Feet/Month</a:t>
            </a:r>
          </a:p>
        </p:txBody>
      </p:sp>
      <p:graphicFrame>
        <p:nvGraphicFramePr>
          <p:cNvPr id="8" name="Content Placeholder 7">
            <a:extLst>
              <a:ext uri="{FF2B5EF4-FFF2-40B4-BE49-F238E27FC236}">
                <a16:creationId xmlns:a16="http://schemas.microsoft.com/office/drawing/2014/main" id="{B477067E-031D-4208-8E08-B8B664CD25E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23768660"/>
              </p:ext>
            </p:extLst>
          </p:nvPr>
        </p:nvGraphicFramePr>
        <p:xfrm>
          <a:off x="331694" y="1488071"/>
          <a:ext cx="11244787" cy="2782088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2028055">
                  <a:extLst>
                    <a:ext uri="{9D8B030D-6E8A-4147-A177-3AD203B41FA5}">
                      <a16:colId xmlns:a16="http://schemas.microsoft.com/office/drawing/2014/main" val="2342117635"/>
                    </a:ext>
                  </a:extLst>
                </a:gridCol>
                <a:gridCol w="1092030">
                  <a:extLst>
                    <a:ext uri="{9D8B030D-6E8A-4147-A177-3AD203B41FA5}">
                      <a16:colId xmlns:a16="http://schemas.microsoft.com/office/drawing/2014/main" val="4284229790"/>
                    </a:ext>
                  </a:extLst>
                </a:gridCol>
                <a:gridCol w="851783">
                  <a:extLst>
                    <a:ext uri="{9D8B030D-6E8A-4147-A177-3AD203B41FA5}">
                      <a16:colId xmlns:a16="http://schemas.microsoft.com/office/drawing/2014/main" val="1789403127"/>
                    </a:ext>
                  </a:extLst>
                </a:gridCol>
                <a:gridCol w="917305">
                  <a:extLst>
                    <a:ext uri="{9D8B030D-6E8A-4147-A177-3AD203B41FA5}">
                      <a16:colId xmlns:a16="http://schemas.microsoft.com/office/drawing/2014/main" val="3401121540"/>
                    </a:ext>
                  </a:extLst>
                </a:gridCol>
                <a:gridCol w="739460">
                  <a:extLst>
                    <a:ext uri="{9D8B030D-6E8A-4147-A177-3AD203B41FA5}">
                      <a16:colId xmlns:a16="http://schemas.microsoft.com/office/drawing/2014/main" val="2242009527"/>
                    </a:ext>
                  </a:extLst>
                </a:gridCol>
                <a:gridCol w="673938">
                  <a:extLst>
                    <a:ext uri="{9D8B030D-6E8A-4147-A177-3AD203B41FA5}">
                      <a16:colId xmlns:a16="http://schemas.microsoft.com/office/drawing/2014/main" val="1917399443"/>
                    </a:ext>
                  </a:extLst>
                </a:gridCol>
                <a:gridCol w="617777">
                  <a:extLst>
                    <a:ext uri="{9D8B030D-6E8A-4147-A177-3AD203B41FA5}">
                      <a16:colId xmlns:a16="http://schemas.microsoft.com/office/drawing/2014/main" val="1208216359"/>
                    </a:ext>
                  </a:extLst>
                </a:gridCol>
                <a:gridCol w="617777">
                  <a:extLst>
                    <a:ext uri="{9D8B030D-6E8A-4147-A177-3AD203B41FA5}">
                      <a16:colId xmlns:a16="http://schemas.microsoft.com/office/drawing/2014/main" val="3992520216"/>
                    </a:ext>
                  </a:extLst>
                </a:gridCol>
                <a:gridCol w="617777">
                  <a:extLst>
                    <a:ext uri="{9D8B030D-6E8A-4147-A177-3AD203B41FA5}">
                      <a16:colId xmlns:a16="http://schemas.microsoft.com/office/drawing/2014/main" val="3457221744"/>
                    </a:ext>
                  </a:extLst>
                </a:gridCol>
                <a:gridCol w="617777">
                  <a:extLst>
                    <a:ext uri="{9D8B030D-6E8A-4147-A177-3AD203B41FA5}">
                      <a16:colId xmlns:a16="http://schemas.microsoft.com/office/drawing/2014/main" val="1885543812"/>
                    </a:ext>
                  </a:extLst>
                </a:gridCol>
                <a:gridCol w="617777">
                  <a:extLst>
                    <a:ext uri="{9D8B030D-6E8A-4147-A177-3AD203B41FA5}">
                      <a16:colId xmlns:a16="http://schemas.microsoft.com/office/drawing/2014/main" val="2535196617"/>
                    </a:ext>
                  </a:extLst>
                </a:gridCol>
                <a:gridCol w="617777">
                  <a:extLst>
                    <a:ext uri="{9D8B030D-6E8A-4147-A177-3AD203B41FA5}">
                      <a16:colId xmlns:a16="http://schemas.microsoft.com/office/drawing/2014/main" val="2874506421"/>
                    </a:ext>
                  </a:extLst>
                </a:gridCol>
                <a:gridCol w="617777">
                  <a:extLst>
                    <a:ext uri="{9D8B030D-6E8A-4147-A177-3AD203B41FA5}">
                      <a16:colId xmlns:a16="http://schemas.microsoft.com/office/drawing/2014/main" val="2898870306"/>
                    </a:ext>
                  </a:extLst>
                </a:gridCol>
                <a:gridCol w="617777">
                  <a:extLst>
                    <a:ext uri="{9D8B030D-6E8A-4147-A177-3AD203B41FA5}">
                      <a16:colId xmlns:a16="http://schemas.microsoft.com/office/drawing/2014/main" val="1869917022"/>
                    </a:ext>
                  </a:extLst>
                </a:gridCol>
              </a:tblGrid>
              <a:tr h="347761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 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7449" marR="7449" marT="744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7449" marR="7449" marT="7449" marB="0" anchor="b"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2019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7449" marR="7449" marT="7449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2020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7449" marR="7449" marT="7449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2021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7449" marR="7449" marT="7449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2022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7449" marR="7449" marT="7449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2023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7449" marR="7449" marT="7449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2024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7449" marR="7449" marT="7449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02741888"/>
                  </a:ext>
                </a:extLst>
              </a:tr>
              <a:tr h="347761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7449" marR="7449" marT="744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7449" marR="7449" marT="744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1st Tier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7449" marR="7449" marT="744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2nd Tier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7449" marR="7449" marT="744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1st Tier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7449" marR="7449" marT="744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2nd Tier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7449" marR="7449" marT="744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1st Tier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7449" marR="7449" marT="744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2nd Tier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7449" marR="7449" marT="744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1st Tier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7449" marR="7449" marT="744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2nd Tier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7449" marR="7449" marT="744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1st Tier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7449" marR="7449" marT="744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2nd Tier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7449" marR="7449" marT="744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1st Tier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7449" marR="7449" marT="744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2nd Tier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7449" marR="7449" marT="7449" marB="0" anchor="b"/>
                </a:tc>
                <a:extLst>
                  <a:ext uri="{0D108BD9-81ED-4DB2-BD59-A6C34878D82A}">
                    <a16:rowId xmlns:a16="http://schemas.microsoft.com/office/drawing/2014/main" val="1037966852"/>
                  </a:ext>
                </a:extLst>
              </a:tr>
              <a:tr h="347761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Fixed Charge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7449" marR="7449" marT="744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$/User/Month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7449" marR="7449" marT="744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 $            10.45 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7449" marR="7449" marT="744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7449" marR="7449" marT="744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 $           9.35 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7449" marR="7449" marT="744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7449" marR="7449" marT="744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 $      9.57 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7449" marR="7449" marT="744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   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7449" marR="7449" marT="744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 $      9.80 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7449" marR="7449" marT="744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7449" marR="7449" marT="744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 $    10.03 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7449" marR="7449" marT="744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7449" marR="7449" marT="744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 $    10.27 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7449" marR="7449" marT="744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7449" marR="7449" marT="7449" marB="0" anchor="b"/>
                </a:tc>
                <a:extLst>
                  <a:ext uri="{0D108BD9-81ED-4DB2-BD59-A6C34878D82A}">
                    <a16:rowId xmlns:a16="http://schemas.microsoft.com/office/drawing/2014/main" val="434976274"/>
                  </a:ext>
                </a:extLst>
              </a:tr>
              <a:tr h="347761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Basic User Charge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7449" marR="7449" marT="744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$/HCF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7449" marR="7449" marT="744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 $              1.56 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7449" marR="7449" marT="744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 $                 0.40 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7449" marR="7449" marT="744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 $           2.22 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7449" marR="7449" marT="744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 $        0.59 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7449" marR="7449" marT="744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 $      2.30 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7449" marR="7449" marT="744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 $      0.59 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7449" marR="7449" marT="744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 $      2.39 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7449" marR="7449" marT="744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 $      0.59 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7449" marR="7449" marT="744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 $      2.46 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7449" marR="7449" marT="744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 $      0.59 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7449" marR="7449" marT="744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 $      2.54 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7449" marR="7449" marT="744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 $      0.59 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7449" marR="7449" marT="7449" marB="0" anchor="b"/>
                </a:tc>
                <a:extLst>
                  <a:ext uri="{0D108BD9-81ED-4DB2-BD59-A6C34878D82A}">
                    <a16:rowId xmlns:a16="http://schemas.microsoft.com/office/drawing/2014/main" val="987617442"/>
                  </a:ext>
                </a:extLst>
              </a:tr>
              <a:tr h="347761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Equipement Replacement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7449" marR="7449" marT="744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$/HCF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7449" marR="7449" marT="744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 $              0.09 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7449" marR="7449" marT="744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 $                 0.09 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7449" marR="7449" marT="744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 $           0.12 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7449" marR="7449" marT="744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 $        0.12 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7449" marR="7449" marT="744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 $      0.12 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7449" marR="7449" marT="744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 $      0.12 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7449" marR="7449" marT="744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 $      0.12 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7449" marR="7449" marT="744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 $      0.12 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7449" marR="7449" marT="744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 $      0.12 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7449" marR="7449" marT="744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 $      0.12 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7449" marR="7449" marT="744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 $      0.12 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7449" marR="7449" marT="744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 $      0.12 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7449" marR="7449" marT="7449" marB="0" anchor="b"/>
                </a:tc>
                <a:extLst>
                  <a:ext uri="{0D108BD9-81ED-4DB2-BD59-A6C34878D82A}">
                    <a16:rowId xmlns:a16="http://schemas.microsoft.com/office/drawing/2014/main" val="1287524938"/>
                  </a:ext>
                </a:extLst>
              </a:tr>
              <a:tr h="347761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Non-Debt Funded Projects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7449" marR="7449" marT="744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$/HCF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7449" marR="7449" marT="744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 $              0.98 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7449" marR="7449" marT="744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 $                 0.25 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7449" marR="7449" marT="744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 $           1.35 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7449" marR="7449" marT="744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 $        0.07 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7449" marR="7449" marT="744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 $      2.10 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7449" marR="7449" marT="744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 $      0.07 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7449" marR="7449" marT="744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 $      2.18 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7449" marR="7449" marT="744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 $      0.07 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7449" marR="7449" marT="744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 $      2.32 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7449" marR="7449" marT="744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 $      0.07 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7449" marR="7449" marT="744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 $      2.46 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7449" marR="7449" marT="744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 $      0.07 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7449" marR="7449" marT="7449" marB="0" anchor="b"/>
                </a:tc>
                <a:extLst>
                  <a:ext uri="{0D108BD9-81ED-4DB2-BD59-A6C34878D82A}">
                    <a16:rowId xmlns:a16="http://schemas.microsoft.com/office/drawing/2014/main" val="3674074467"/>
                  </a:ext>
                </a:extLst>
              </a:tr>
              <a:tr h="347761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Capital Recovery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7449" marR="7449" marT="744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$/HCF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7449" marR="7449" marT="744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 $              0.43 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7449" marR="7449" marT="744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 $                 0.30 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7449" marR="7449" marT="744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 $           0.52 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7449" marR="7449" marT="744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 $        0.34 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7449" marR="7449" marT="744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 $      0.52 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7449" marR="7449" marT="744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 $      0.34 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7449" marR="7449" marT="744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 $      0.63 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7449" marR="7449" marT="744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 $      0.34 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7449" marR="7449" marT="744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 $      0.76 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7449" marR="7449" marT="744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 $      0.34 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7449" marR="7449" marT="744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 $      0.88 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7449" marR="7449" marT="744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 $      0.34 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7449" marR="7449" marT="7449" marB="0" anchor="b"/>
                </a:tc>
                <a:extLst>
                  <a:ext uri="{0D108BD9-81ED-4DB2-BD59-A6C34878D82A}">
                    <a16:rowId xmlns:a16="http://schemas.microsoft.com/office/drawing/2014/main" val="3876262533"/>
                  </a:ext>
                </a:extLst>
              </a:tr>
              <a:tr h="347761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Total Usage Charge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7449" marR="7449" marT="744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$/HCF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7449" marR="7449" marT="744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 $              3.06 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7449" marR="7449" marT="744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 $                 1.04 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7449" marR="7449" marT="744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 $           4.21 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7449" marR="7449" marT="744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 $        1.12 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7449" marR="7449" marT="744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 $      5.04 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7449" marR="7449" marT="744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 $      1.12 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7449" marR="7449" marT="744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 $      5.32 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7449" marR="7449" marT="744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 $      1.12 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7449" marR="7449" marT="744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 $      5.66 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7449" marR="7449" marT="744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 $      1.12 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7449" marR="7449" marT="744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 $      6.00 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7449" marR="7449" marT="744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 $      1.12 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7449" marR="7449" marT="7449" marB="0" anchor="b"/>
                </a:tc>
                <a:extLst>
                  <a:ext uri="{0D108BD9-81ED-4DB2-BD59-A6C34878D82A}">
                    <a16:rowId xmlns:a16="http://schemas.microsoft.com/office/drawing/2014/main" val="3349672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7001733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801FFB-4BF0-408F-966E-5BFA34284D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latin typeface="Palatino Linotype" panose="02040502050505030304" pitchFamily="18" charset="0"/>
              </a:rPr>
              <a:t>Water Reclamation Division Budgets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F97C9230-BC52-416B-B6E6-F289B29C002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001806" y="2006221"/>
            <a:ext cx="8220367" cy="44939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237426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88654A-56AF-44CE-898A-D473974E29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latin typeface="Palatino Linotype" panose="02040502050505030304" pitchFamily="18" charset="0"/>
              </a:rPr>
              <a:t>Water Reclamation Division</a:t>
            </a:r>
            <a:br>
              <a:rPr lang="en-US" dirty="0">
                <a:latin typeface="Palatino Linotype" panose="02040502050505030304" pitchFamily="18" charset="0"/>
              </a:rPr>
            </a:br>
            <a:r>
              <a:rPr lang="en-US" dirty="0">
                <a:latin typeface="Palatino Linotype" panose="02040502050505030304" pitchFamily="18" charset="0"/>
              </a:rPr>
              <a:t>Capital Projects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BF6AE91-C374-40AA-BC4A-9910086D2F7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latin typeface="Palatino Linotype" panose="02040502050505030304" pitchFamily="18" charset="0"/>
              </a:rPr>
              <a:t>Anaerobic Lagoon Rehabilitation (2019)</a:t>
            </a:r>
          </a:p>
          <a:p>
            <a:r>
              <a:rPr lang="en-US" dirty="0">
                <a:latin typeface="Palatino Linotype" panose="02040502050505030304" pitchFamily="18" charset="0"/>
              </a:rPr>
              <a:t>New Headworks Fine Screen and Grit Washer (2019)</a:t>
            </a:r>
          </a:p>
          <a:p>
            <a:r>
              <a:rPr lang="en-US" dirty="0">
                <a:latin typeface="Palatino Linotype" panose="02040502050505030304" pitchFamily="18" charset="0"/>
              </a:rPr>
              <a:t>New Turbo Blower (2019)</a:t>
            </a:r>
          </a:p>
          <a:p>
            <a:r>
              <a:rPr lang="en-US" dirty="0">
                <a:latin typeface="Palatino Linotype" panose="02040502050505030304" pitchFamily="18" charset="0"/>
              </a:rPr>
              <a:t>Administration Building Addition (2019)</a:t>
            </a:r>
          </a:p>
          <a:p>
            <a:r>
              <a:rPr lang="en-US" dirty="0">
                <a:latin typeface="Palatino Linotype" panose="02040502050505030304" pitchFamily="18" charset="0"/>
              </a:rPr>
              <a:t>Sanitary Sewer Lining – 170,000 Feet (2020 – 2022)</a:t>
            </a:r>
          </a:p>
          <a:p>
            <a:r>
              <a:rPr lang="en-US" dirty="0">
                <a:latin typeface="Palatino Linotype" panose="02040502050505030304" pitchFamily="18" charset="0"/>
              </a:rPr>
              <a:t>New </a:t>
            </a:r>
            <a:r>
              <a:rPr lang="en-US" dirty="0" err="1">
                <a:latin typeface="Palatino Linotype" panose="02040502050505030304" pitchFamily="18" charset="0"/>
              </a:rPr>
              <a:t>Vactor</a:t>
            </a:r>
            <a:r>
              <a:rPr lang="en-US" dirty="0">
                <a:latin typeface="Palatino Linotype" panose="02040502050505030304" pitchFamily="18" charset="0"/>
              </a:rPr>
              <a:t> Truck (2023)</a:t>
            </a:r>
          </a:p>
          <a:p>
            <a:r>
              <a:rPr lang="en-US" dirty="0">
                <a:latin typeface="Palatino Linotype" panose="02040502050505030304" pitchFamily="18" charset="0"/>
              </a:rPr>
              <a:t>Sand Filter Rehabilitation (2020)</a:t>
            </a:r>
          </a:p>
          <a:p>
            <a:endParaRPr lang="en-US" dirty="0">
              <a:latin typeface="Palatino Linotype" panose="020405020505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3847685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C15F23-711E-44D1-8F7C-F38CE047BC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>
                <a:latin typeface="Palatino Linotype" panose="02040502050505030304" pitchFamily="18" charset="0"/>
              </a:rPr>
              <a:t>Water Reclamation Division</a:t>
            </a:r>
            <a:br>
              <a:rPr lang="en-US" dirty="0">
                <a:latin typeface="Palatino Linotype" panose="02040502050505030304" pitchFamily="18" charset="0"/>
              </a:rPr>
            </a:br>
            <a:r>
              <a:rPr lang="en-US" dirty="0">
                <a:latin typeface="Palatino Linotype" panose="02040502050505030304" pitchFamily="18" charset="0"/>
              </a:rPr>
              <a:t>Residential/General Service Rate Schedule</a:t>
            </a: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3B33CF1A-4CD4-4455-B072-9225D37188E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01508" y="2470245"/>
            <a:ext cx="9355908" cy="27922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581212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565EF0-39AB-46AF-834F-553BC516A3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latin typeface="Palatino Linotype" panose="02040502050505030304" pitchFamily="18" charset="0"/>
              </a:rPr>
              <a:t>Water Reclamation Division</a:t>
            </a:r>
            <a:br>
              <a:rPr lang="en-US" dirty="0">
                <a:latin typeface="Palatino Linotype" panose="02040502050505030304" pitchFamily="18" charset="0"/>
              </a:rPr>
            </a:br>
            <a:r>
              <a:rPr lang="en-US" dirty="0">
                <a:latin typeface="Palatino Linotype" panose="02040502050505030304" pitchFamily="18" charset="0"/>
              </a:rPr>
              <a:t>Industrial Rate Schedule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F7872A39-07DC-4B78-808C-7E95F3FF5BB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03748" y="2323652"/>
            <a:ext cx="9984504" cy="29798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597397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566A50-5BAB-4018-80CB-A3CF69891C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latin typeface="Palatino Linotype" panose="02040502050505030304" pitchFamily="18" charset="0"/>
              </a:rPr>
              <a:t>Water Reclamation Division</a:t>
            </a:r>
            <a:br>
              <a:rPr lang="en-US" dirty="0">
                <a:latin typeface="Palatino Linotype" panose="02040502050505030304" pitchFamily="18" charset="0"/>
              </a:rPr>
            </a:br>
            <a:r>
              <a:rPr lang="en-US" dirty="0">
                <a:latin typeface="Palatino Linotype" panose="02040502050505030304" pitchFamily="18" charset="0"/>
              </a:rPr>
              <a:t>Creston Rate Schedule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5737DE06-1A1D-46D7-B923-2EDCB164947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92574" y="2306471"/>
            <a:ext cx="9785991" cy="29206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916981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BFF207-D421-447A-88FE-A66437A539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7435" y="0"/>
            <a:ext cx="9277574" cy="1506072"/>
          </a:xfrm>
        </p:spPr>
        <p:txBody>
          <a:bodyPr>
            <a:normAutofit fontScale="90000"/>
          </a:bodyPr>
          <a:lstStyle/>
          <a:p>
            <a:pPr algn="ctr"/>
            <a:r>
              <a:rPr lang="en-US" sz="3600" dirty="0">
                <a:latin typeface="Palatino Linotype" panose="02040502050505030304" pitchFamily="18" charset="0"/>
              </a:rPr>
              <a:t>Water and Sewer Monthly Bill</a:t>
            </a:r>
            <a:br>
              <a:rPr lang="en-US" sz="3600" dirty="0">
                <a:latin typeface="Palatino Linotype" panose="02040502050505030304" pitchFamily="18" charset="0"/>
              </a:rPr>
            </a:br>
            <a:r>
              <a:rPr lang="en-US" sz="3600" dirty="0">
                <a:latin typeface="Palatino Linotype" panose="02040502050505030304" pitchFamily="18" charset="0"/>
              </a:rPr>
              <a:t>Usage:  500 Cubic Feet/Month or </a:t>
            </a:r>
            <a:br>
              <a:rPr lang="en-US" sz="3600" dirty="0">
                <a:latin typeface="Palatino Linotype" panose="02040502050505030304" pitchFamily="18" charset="0"/>
              </a:rPr>
            </a:br>
            <a:r>
              <a:rPr lang="en-US" sz="3600" dirty="0">
                <a:latin typeface="Palatino Linotype" panose="02040502050505030304" pitchFamily="18" charset="0"/>
              </a:rPr>
              <a:t>       3,740 Gallons/Month</a:t>
            </a:r>
            <a:endParaRPr lang="en-US" dirty="0"/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A9A5965D-9FEA-4D17-A039-13DEF91C229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021806" y="1506072"/>
            <a:ext cx="4568832" cy="51829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269513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3818D4-E450-4167-A76F-3BC78A33B6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46499"/>
          </a:xfrm>
        </p:spPr>
        <p:txBody>
          <a:bodyPr/>
          <a:lstStyle/>
          <a:p>
            <a:pPr algn="ctr"/>
            <a:r>
              <a:rPr lang="en-US" dirty="0">
                <a:latin typeface="Palatino Linotype" panose="02040502050505030304" pitchFamily="18" charset="0"/>
              </a:rPr>
              <a:t>Water and Sewer Monthly Bill</a:t>
            </a:r>
            <a:endParaRPr lang="en-US" dirty="0"/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A97E9DAE-48E8-4ADA-A177-D901501A601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35597" y="1138519"/>
            <a:ext cx="9120805" cy="5558117"/>
          </a:xfrm>
          <a:prstGeom prst="rect">
            <a:avLst/>
          </a:prstGeom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0C87BF4D-28B7-41E8-9B7E-A5E7488AB966}"/>
              </a:ext>
            </a:extLst>
          </p:cNvPr>
          <p:cNvCxnSpPr>
            <a:cxnSpLocks/>
          </p:cNvCxnSpPr>
          <p:nvPr/>
        </p:nvCxnSpPr>
        <p:spPr>
          <a:xfrm>
            <a:off x="2357718" y="3818965"/>
            <a:ext cx="8095129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9ABA3E6E-CE4E-4709-B3B9-B3857911327D}"/>
              </a:ext>
            </a:extLst>
          </p:cNvPr>
          <p:cNvSpPr txBox="1"/>
          <p:nvPr/>
        </p:nvSpPr>
        <p:spPr>
          <a:xfrm>
            <a:off x="2357718" y="3449637"/>
            <a:ext cx="25011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Average:  $56.68/Month</a:t>
            </a:r>
          </a:p>
        </p:txBody>
      </p:sp>
    </p:spTree>
    <p:extLst>
      <p:ext uri="{BB962C8B-B14F-4D97-AF65-F5344CB8AC3E}">
        <p14:creationId xmlns:p14="http://schemas.microsoft.com/office/powerpoint/2010/main" val="37380329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10AD67-EA1A-4AC1-855F-C3656185EA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latin typeface="Palatino Linotype" panose="02040502050505030304" pitchFamily="18" charset="0"/>
              </a:rPr>
              <a:t>Cost Impact to Users</a:t>
            </a:r>
            <a:br>
              <a:rPr lang="en-US" dirty="0">
                <a:latin typeface="Palatino Linotype" panose="02040502050505030304" pitchFamily="18" charset="0"/>
              </a:rPr>
            </a:br>
            <a:r>
              <a:rPr lang="en-US" dirty="0">
                <a:latin typeface="Palatino Linotype" panose="02040502050505030304" pitchFamily="18" charset="0"/>
              </a:rPr>
              <a:t>Residential (414 C.F./Month)</a:t>
            </a:r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96B678B0-883B-45D4-BF6F-564B562F4B1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909043" y="2097742"/>
            <a:ext cx="8373913" cy="42169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178998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8B92F1-005A-4C91-A808-E5C39F1273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latin typeface="Palatino Linotype" panose="02040502050505030304" pitchFamily="18" charset="0"/>
              </a:rPr>
              <a:t>Cost Impact to Users</a:t>
            </a:r>
            <a:br>
              <a:rPr lang="en-US" dirty="0">
                <a:latin typeface="Palatino Linotype" panose="02040502050505030304" pitchFamily="18" charset="0"/>
              </a:rPr>
            </a:br>
            <a:r>
              <a:rPr lang="en-US" dirty="0">
                <a:latin typeface="Palatino Linotype" panose="02040502050505030304" pitchFamily="18" charset="0"/>
              </a:rPr>
              <a:t>Rochelle Foods</a:t>
            </a:r>
          </a:p>
        </p:txBody>
      </p:sp>
      <p:graphicFrame>
        <p:nvGraphicFramePr>
          <p:cNvPr id="5" name="Content Placeholder 4">
            <a:extLst>
              <a:ext uri="{FF2B5EF4-FFF2-40B4-BE49-F238E27FC236}">
                <a16:creationId xmlns:a16="http://schemas.microsoft.com/office/drawing/2014/main" id="{FFD9AB40-70C9-478F-9E72-76BBA14FE1A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62770721"/>
              </p:ext>
            </p:extLst>
          </p:nvPr>
        </p:nvGraphicFramePr>
        <p:xfrm>
          <a:off x="1296141" y="2094389"/>
          <a:ext cx="9374817" cy="3813810"/>
        </p:xfrm>
        <a:graphic>
          <a:graphicData uri="http://schemas.openxmlformats.org/drawingml/2006/table">
            <a:tbl>
              <a:tblPr/>
              <a:tblGrid>
                <a:gridCol w="2447103">
                  <a:extLst>
                    <a:ext uri="{9D8B030D-6E8A-4147-A177-3AD203B41FA5}">
                      <a16:colId xmlns:a16="http://schemas.microsoft.com/office/drawing/2014/main" val="2378146667"/>
                    </a:ext>
                  </a:extLst>
                </a:gridCol>
                <a:gridCol w="1154619">
                  <a:extLst>
                    <a:ext uri="{9D8B030D-6E8A-4147-A177-3AD203B41FA5}">
                      <a16:colId xmlns:a16="http://schemas.microsoft.com/office/drawing/2014/main" val="2036259918"/>
                    </a:ext>
                  </a:extLst>
                </a:gridCol>
                <a:gridCol w="1154619">
                  <a:extLst>
                    <a:ext uri="{9D8B030D-6E8A-4147-A177-3AD203B41FA5}">
                      <a16:colId xmlns:a16="http://schemas.microsoft.com/office/drawing/2014/main" val="1785682426"/>
                    </a:ext>
                  </a:extLst>
                </a:gridCol>
                <a:gridCol w="1154619">
                  <a:extLst>
                    <a:ext uri="{9D8B030D-6E8A-4147-A177-3AD203B41FA5}">
                      <a16:colId xmlns:a16="http://schemas.microsoft.com/office/drawing/2014/main" val="3371907551"/>
                    </a:ext>
                  </a:extLst>
                </a:gridCol>
                <a:gridCol w="1154619">
                  <a:extLst>
                    <a:ext uri="{9D8B030D-6E8A-4147-A177-3AD203B41FA5}">
                      <a16:colId xmlns:a16="http://schemas.microsoft.com/office/drawing/2014/main" val="3174354485"/>
                    </a:ext>
                  </a:extLst>
                </a:gridCol>
                <a:gridCol w="1154619">
                  <a:extLst>
                    <a:ext uri="{9D8B030D-6E8A-4147-A177-3AD203B41FA5}">
                      <a16:colId xmlns:a16="http://schemas.microsoft.com/office/drawing/2014/main" val="3408842171"/>
                    </a:ext>
                  </a:extLst>
                </a:gridCol>
                <a:gridCol w="1154619">
                  <a:extLst>
                    <a:ext uri="{9D8B030D-6E8A-4147-A177-3AD203B41FA5}">
                      <a16:colId xmlns:a16="http://schemas.microsoft.com/office/drawing/2014/main" val="1971096106"/>
                    </a:ext>
                  </a:extLst>
                </a:gridCol>
              </a:tblGrid>
              <a:tr h="253365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Palatino Linotype" panose="02040502050505030304" pitchFamily="18" charset="0"/>
                        </a:rPr>
                        <a:t>Water Reclamation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Palatino Linotype" panose="02040502050505030304" pitchFamily="18" charset="0"/>
                        </a:rPr>
                        <a:t>CY 2019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Palatino Linotype" panose="02040502050505030304" pitchFamily="18" charset="0"/>
                        </a:rPr>
                        <a:t>CY 2020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Palatino Linotype" panose="02040502050505030304" pitchFamily="18" charset="0"/>
                        </a:rPr>
                        <a:t>CY 2021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Palatino Linotype" panose="02040502050505030304" pitchFamily="18" charset="0"/>
                        </a:rPr>
                        <a:t>CY 2022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Palatino Linotype" panose="02040502050505030304" pitchFamily="18" charset="0"/>
                        </a:rPr>
                        <a:t>CY 2023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Palatino Linotype" panose="02040502050505030304" pitchFamily="18" charset="0"/>
                        </a:rPr>
                        <a:t>CY 2024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05291871"/>
                  </a:ext>
                </a:extLst>
              </a:tr>
              <a:tr h="253365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Palatino Linotype" panose="02040502050505030304" pitchFamily="18" charset="0"/>
                        </a:rPr>
                        <a:t>Total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Palatino Linotype" panose="02040502050505030304" pitchFamily="18" charset="0"/>
                        </a:rPr>
                        <a:t> $    94,073.31 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Palatino Linotype" panose="02040502050505030304" pitchFamily="18" charset="0"/>
                        </a:rPr>
                        <a:t> $    94,073.31 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Palatino Linotype" panose="02040502050505030304" pitchFamily="18" charset="0"/>
                        </a:rPr>
                        <a:t> $    94,414.51 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Palatino Linotype" panose="02040502050505030304" pitchFamily="18" charset="0"/>
                        </a:rPr>
                        <a:t> $    94,430.51 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Palatino Linotype" panose="02040502050505030304" pitchFamily="18" charset="0"/>
                        </a:rPr>
                        <a:t> $    98,837.94 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Palatino Linotype" panose="02040502050505030304" pitchFamily="18" charset="0"/>
                        </a:rPr>
                        <a:t> $    98,837.94 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85562840"/>
                  </a:ext>
                </a:extLst>
              </a:tr>
              <a:tr h="253365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Palatino Linotype" panose="02040502050505030304" pitchFamily="18" charset="0"/>
                        </a:rPr>
                        <a:t>Increase ($)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Palatino Linotype" panose="02040502050505030304" pitchFamily="18" charset="0"/>
                        </a:rPr>
                        <a:t> $                  -   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Palatino Linotype" panose="02040502050505030304" pitchFamily="18" charset="0"/>
                        </a:rPr>
                        <a:t> $                  -   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Palatino Linotype" panose="02040502050505030304" pitchFamily="18" charset="0"/>
                        </a:rPr>
                        <a:t> $         341.20 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Palatino Linotype" panose="02040502050505030304" pitchFamily="18" charset="0"/>
                        </a:rPr>
                        <a:t> $           16.00 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Palatino Linotype" panose="02040502050505030304" pitchFamily="18" charset="0"/>
                        </a:rPr>
                        <a:t> $      4,407.43 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Palatino Linotype" panose="02040502050505030304" pitchFamily="18" charset="0"/>
                        </a:rPr>
                        <a:t> $                  -   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20556215"/>
                  </a:ext>
                </a:extLst>
              </a:tr>
              <a:tr h="253365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Palatino Linotype" panose="02040502050505030304" pitchFamily="18" charset="0"/>
                        </a:rPr>
                        <a:t>Increase (%)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Palatino Linotype" panose="02040502050505030304" pitchFamily="18" charset="0"/>
                        </a:rPr>
                        <a:t>0.0%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Palatino Linotype" panose="02040502050505030304" pitchFamily="18" charset="0"/>
                        </a:rPr>
                        <a:t>0.0%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Palatino Linotype" panose="02040502050505030304" pitchFamily="18" charset="0"/>
                        </a:rPr>
                        <a:t>0.4%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Palatino Linotype" panose="02040502050505030304" pitchFamily="18" charset="0"/>
                        </a:rPr>
                        <a:t>0.0%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Palatino Linotype" panose="02040502050505030304" pitchFamily="18" charset="0"/>
                        </a:rPr>
                        <a:t>4.67%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Palatino Linotype" panose="02040502050505030304" pitchFamily="18" charset="0"/>
                        </a:rPr>
                        <a:t>0.0%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85334747"/>
                  </a:ext>
                </a:extLst>
              </a:tr>
              <a:tr h="253365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Palatino Linotype" panose="02040502050505030304" pitchFamily="18" charset="0"/>
                        </a:rPr>
                        <a:t>Water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Palatino Linotype" panose="02040502050505030304" pitchFamily="18" charset="0"/>
                        </a:rPr>
                        <a:t>CY 2019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Palatino Linotype" panose="02040502050505030304" pitchFamily="18" charset="0"/>
                        </a:rPr>
                        <a:t>CY 2020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Palatino Linotype" panose="02040502050505030304" pitchFamily="18" charset="0"/>
                        </a:rPr>
                        <a:t>CY 2021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Palatino Linotype" panose="02040502050505030304" pitchFamily="18" charset="0"/>
                        </a:rPr>
                        <a:t>CY 2022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Palatino Linotype" panose="02040502050505030304" pitchFamily="18" charset="0"/>
                        </a:rPr>
                        <a:t>CY 2023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Palatino Linotype" panose="02040502050505030304" pitchFamily="18" charset="0"/>
                        </a:rPr>
                        <a:t>CY 2024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69627024"/>
                  </a:ext>
                </a:extLst>
              </a:tr>
              <a:tr h="253365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Palatino Linotype" panose="02040502050505030304" pitchFamily="18" charset="0"/>
                        </a:rPr>
                        <a:t>Total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Palatino Linotype" panose="02040502050505030304" pitchFamily="18" charset="0"/>
                        </a:rPr>
                        <a:t> $    26,168.85 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Palatino Linotype" panose="02040502050505030304" pitchFamily="18" charset="0"/>
                        </a:rPr>
                        <a:t> $    29,094.55 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Palatino Linotype" panose="02040502050505030304" pitchFamily="18" charset="0"/>
                        </a:rPr>
                        <a:t> $    29,924.77 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Palatino Linotype" panose="02040502050505030304" pitchFamily="18" charset="0"/>
                        </a:rPr>
                        <a:t> $    30,205.00 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Palatino Linotype" panose="02040502050505030304" pitchFamily="18" charset="0"/>
                        </a:rPr>
                        <a:t> $    30,545.23 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Palatino Linotype" panose="02040502050505030304" pitchFamily="18" charset="0"/>
                        </a:rPr>
                        <a:t> $    30,885.47 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86842054"/>
                  </a:ext>
                </a:extLst>
              </a:tr>
              <a:tr h="253365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Palatino Linotype" panose="02040502050505030304" pitchFamily="18" charset="0"/>
                        </a:rPr>
                        <a:t>Increase ($)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Palatino Linotype" panose="02040502050505030304" pitchFamily="18" charset="0"/>
                        </a:rPr>
                        <a:t> $                  -   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Palatino Linotype" panose="02040502050505030304" pitchFamily="18" charset="0"/>
                        </a:rPr>
                        <a:t> $      2,925.70 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Palatino Linotype" panose="02040502050505030304" pitchFamily="18" charset="0"/>
                        </a:rPr>
                        <a:t> $         830.22 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Palatino Linotype" panose="02040502050505030304" pitchFamily="18" charset="0"/>
                        </a:rPr>
                        <a:t> $         280.23 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Palatino Linotype" panose="02040502050505030304" pitchFamily="18" charset="0"/>
                        </a:rPr>
                        <a:t> $         340.23 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Palatino Linotype" panose="02040502050505030304" pitchFamily="18" charset="0"/>
                        </a:rPr>
                        <a:t> $         340.24 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75690553"/>
                  </a:ext>
                </a:extLst>
              </a:tr>
              <a:tr h="253365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Palatino Linotype" panose="02040502050505030304" pitchFamily="18" charset="0"/>
                        </a:rPr>
                        <a:t>Increase (%)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Palatino Linotype" panose="02040502050505030304" pitchFamily="18" charset="0"/>
                        </a:rPr>
                        <a:t>0.0%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Palatino Linotype" panose="02040502050505030304" pitchFamily="18" charset="0"/>
                        </a:rPr>
                        <a:t>11.2%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Palatino Linotype" panose="02040502050505030304" pitchFamily="18" charset="0"/>
                        </a:rPr>
                        <a:t>2.9%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Palatino Linotype" panose="02040502050505030304" pitchFamily="18" charset="0"/>
                        </a:rPr>
                        <a:t>0.9%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Palatino Linotype" panose="02040502050505030304" pitchFamily="18" charset="0"/>
                        </a:rPr>
                        <a:t>1.1%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Palatino Linotype" panose="02040502050505030304" pitchFamily="18" charset="0"/>
                        </a:rPr>
                        <a:t>1.1%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78262153"/>
                  </a:ext>
                </a:extLst>
              </a:tr>
              <a:tr h="25527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Palatino Linotype" panose="02040502050505030304" pitchFamily="18" charset="0"/>
                        </a:rPr>
                        <a:t>Combined Water Rec/Water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Palatino Linotype" panose="02040502050505030304" pitchFamily="18" charset="0"/>
                        </a:rPr>
                        <a:t>CY 2019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Palatino Linotype" panose="02040502050505030304" pitchFamily="18" charset="0"/>
                        </a:rPr>
                        <a:t>CY 2020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Palatino Linotype" panose="02040502050505030304" pitchFamily="18" charset="0"/>
                        </a:rPr>
                        <a:t>CY 2021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Palatino Linotype" panose="02040502050505030304" pitchFamily="18" charset="0"/>
                        </a:rPr>
                        <a:t>CY 2022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Palatino Linotype" panose="02040502050505030304" pitchFamily="18" charset="0"/>
                        </a:rPr>
                        <a:t>CY 2023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Palatino Linotype" panose="02040502050505030304" pitchFamily="18" charset="0"/>
                        </a:rPr>
                        <a:t>CY 2024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06140737"/>
                  </a:ext>
                </a:extLst>
              </a:tr>
              <a:tr h="25527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Palatino Linotype" panose="02040502050505030304" pitchFamily="18" charset="0"/>
                        </a:rPr>
                        <a:t>Total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Palatino Linotype" panose="02040502050505030304" pitchFamily="18" charset="0"/>
                        </a:rPr>
                        <a:t> $ 120,242.16 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Palatino Linotype" panose="02040502050505030304" pitchFamily="18" charset="0"/>
                        </a:rPr>
                        <a:t> $ 123,167.86 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Palatino Linotype" panose="02040502050505030304" pitchFamily="18" charset="0"/>
                        </a:rPr>
                        <a:t> $ 124,339.28 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Palatino Linotype" panose="02040502050505030304" pitchFamily="18" charset="0"/>
                        </a:rPr>
                        <a:t> $ 124,635.51 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Palatino Linotype" panose="02040502050505030304" pitchFamily="18" charset="0"/>
                        </a:rPr>
                        <a:t> $ 129,383.17 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Palatino Linotype" panose="02040502050505030304" pitchFamily="18" charset="0"/>
                        </a:rPr>
                        <a:t> $ 129,723.41 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17576293"/>
                  </a:ext>
                </a:extLst>
              </a:tr>
              <a:tr h="25527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Palatino Linotype" panose="02040502050505030304" pitchFamily="18" charset="0"/>
                        </a:rPr>
                        <a:t>Increase ($)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Palatino Linotype" panose="02040502050505030304" pitchFamily="18" charset="0"/>
                        </a:rPr>
                        <a:t> $                  -   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Palatino Linotype" panose="02040502050505030304" pitchFamily="18" charset="0"/>
                        </a:rPr>
                        <a:t> $      2,925.70 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Palatino Linotype" panose="02040502050505030304" pitchFamily="18" charset="0"/>
                        </a:rPr>
                        <a:t> $      1,171.42 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Palatino Linotype" panose="02040502050505030304" pitchFamily="18" charset="0"/>
                        </a:rPr>
                        <a:t> $         296.23 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Palatino Linotype" panose="02040502050505030304" pitchFamily="18" charset="0"/>
                        </a:rPr>
                        <a:t> $      4,747.66 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Palatino Linotype" panose="02040502050505030304" pitchFamily="18" charset="0"/>
                        </a:rPr>
                        <a:t> $         340.24 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10395039"/>
                  </a:ext>
                </a:extLst>
              </a:tr>
              <a:tr h="25527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Palatino Linotype" panose="02040502050505030304" pitchFamily="18" charset="0"/>
                        </a:rPr>
                        <a:t>Increase (%)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Palatino Linotype" panose="02040502050505030304" pitchFamily="18" charset="0"/>
                        </a:rPr>
                        <a:t>0.0%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Palatino Linotype" panose="02040502050505030304" pitchFamily="18" charset="0"/>
                        </a:rPr>
                        <a:t>2.4%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Palatino Linotype" panose="02040502050505030304" pitchFamily="18" charset="0"/>
                        </a:rPr>
                        <a:t>1.0%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Palatino Linotype" panose="02040502050505030304" pitchFamily="18" charset="0"/>
                        </a:rPr>
                        <a:t>0.2%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Palatino Linotype" panose="02040502050505030304" pitchFamily="18" charset="0"/>
                        </a:rPr>
                        <a:t>3.8%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Palatino Linotype" panose="02040502050505030304" pitchFamily="18" charset="0"/>
                        </a:rPr>
                        <a:t>0.3%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45398373"/>
                  </a:ext>
                </a:extLst>
              </a:tr>
              <a:tr h="255270"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84275008"/>
                  </a:ext>
                </a:extLst>
              </a:tr>
              <a:tr h="25527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Palatino Linotype" panose="02040502050505030304" pitchFamily="18" charset="0"/>
                        </a:rPr>
                        <a:t>Water Reclamation Usage: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Palatino Linotype" panose="02040502050505030304" pitchFamily="18" charset="0"/>
                        </a:rPr>
                        <a:t>1,626,458 C.F./Month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41776887"/>
                  </a:ext>
                </a:extLst>
              </a:tr>
              <a:tr h="25527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Palatino Linotype" panose="02040502050505030304" pitchFamily="18" charset="0"/>
                        </a:rPr>
                        <a:t>Water Usage: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Palatino Linotype" panose="02040502050505030304" pitchFamily="18" charset="0"/>
                        </a:rPr>
                        <a:t>2,321,000 C.F./Month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729728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259024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EB254F-5815-4592-911F-9E69AC152B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latin typeface="Palatino Linotype" panose="02040502050505030304" pitchFamily="18" charset="0"/>
              </a:rPr>
              <a:t>Old Well 10 Piping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AB812266-2B57-4581-8D5A-EC4B4AE5105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077" b="1923"/>
          <a:stretch/>
        </p:blipFill>
        <p:spPr>
          <a:xfrm>
            <a:off x="2228144" y="1825624"/>
            <a:ext cx="7958334" cy="4476563"/>
          </a:xfrm>
          <a:prstGeom prst="rect">
            <a:avLst/>
          </a:prstGeom>
          <a:ln w="25400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19769315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914B18-6771-475E-8973-77488B4297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latin typeface="Palatino Linotype" panose="02040502050505030304" pitchFamily="18" charset="0"/>
              </a:rPr>
              <a:t>Cost Impact to Users</a:t>
            </a:r>
            <a:br>
              <a:rPr lang="en-US" dirty="0">
                <a:latin typeface="Palatino Linotype" panose="02040502050505030304" pitchFamily="18" charset="0"/>
              </a:rPr>
            </a:br>
            <a:r>
              <a:rPr lang="en-US" dirty="0">
                <a:latin typeface="Palatino Linotype" panose="02040502050505030304" pitchFamily="18" charset="0"/>
              </a:rPr>
              <a:t>CHS (4,201,000 C.F./Month)</a:t>
            </a:r>
          </a:p>
        </p:txBody>
      </p:sp>
      <p:graphicFrame>
        <p:nvGraphicFramePr>
          <p:cNvPr id="5" name="Content Placeholder 4">
            <a:extLst>
              <a:ext uri="{FF2B5EF4-FFF2-40B4-BE49-F238E27FC236}">
                <a16:creationId xmlns:a16="http://schemas.microsoft.com/office/drawing/2014/main" id="{7F199A59-E74F-4F30-9B4B-322BF981918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95876909"/>
              </p:ext>
            </p:extLst>
          </p:nvPr>
        </p:nvGraphicFramePr>
        <p:xfrm>
          <a:off x="1340528" y="2592279"/>
          <a:ext cx="9064101" cy="2423604"/>
        </p:xfrm>
        <a:graphic>
          <a:graphicData uri="http://schemas.openxmlformats.org/drawingml/2006/table">
            <a:tbl>
              <a:tblPr/>
              <a:tblGrid>
                <a:gridCol w="2626347">
                  <a:extLst>
                    <a:ext uri="{9D8B030D-6E8A-4147-A177-3AD203B41FA5}">
                      <a16:colId xmlns:a16="http://schemas.microsoft.com/office/drawing/2014/main" val="3537113392"/>
                    </a:ext>
                  </a:extLst>
                </a:gridCol>
                <a:gridCol w="1072959">
                  <a:extLst>
                    <a:ext uri="{9D8B030D-6E8A-4147-A177-3AD203B41FA5}">
                      <a16:colId xmlns:a16="http://schemas.microsoft.com/office/drawing/2014/main" val="1149718831"/>
                    </a:ext>
                  </a:extLst>
                </a:gridCol>
                <a:gridCol w="1072959">
                  <a:extLst>
                    <a:ext uri="{9D8B030D-6E8A-4147-A177-3AD203B41FA5}">
                      <a16:colId xmlns:a16="http://schemas.microsoft.com/office/drawing/2014/main" val="1223306095"/>
                    </a:ext>
                  </a:extLst>
                </a:gridCol>
                <a:gridCol w="1072959">
                  <a:extLst>
                    <a:ext uri="{9D8B030D-6E8A-4147-A177-3AD203B41FA5}">
                      <a16:colId xmlns:a16="http://schemas.microsoft.com/office/drawing/2014/main" val="1447477935"/>
                    </a:ext>
                  </a:extLst>
                </a:gridCol>
                <a:gridCol w="1072959">
                  <a:extLst>
                    <a:ext uri="{9D8B030D-6E8A-4147-A177-3AD203B41FA5}">
                      <a16:colId xmlns:a16="http://schemas.microsoft.com/office/drawing/2014/main" val="3222974526"/>
                    </a:ext>
                  </a:extLst>
                </a:gridCol>
                <a:gridCol w="1072959">
                  <a:extLst>
                    <a:ext uri="{9D8B030D-6E8A-4147-A177-3AD203B41FA5}">
                      <a16:colId xmlns:a16="http://schemas.microsoft.com/office/drawing/2014/main" val="1831181934"/>
                    </a:ext>
                  </a:extLst>
                </a:gridCol>
                <a:gridCol w="1072959">
                  <a:extLst>
                    <a:ext uri="{9D8B030D-6E8A-4147-A177-3AD203B41FA5}">
                      <a16:colId xmlns:a16="http://schemas.microsoft.com/office/drawing/2014/main" val="1055600305"/>
                    </a:ext>
                  </a:extLst>
                </a:gridCol>
              </a:tblGrid>
              <a:tr h="605901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Palatino Linotype" panose="02040502050505030304" pitchFamily="18" charset="0"/>
                        </a:rPr>
                        <a:t>Water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Palatino Linotype" panose="02040502050505030304" pitchFamily="18" charset="0"/>
                        </a:rPr>
                        <a:t>CY 2019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Palatino Linotype" panose="02040502050505030304" pitchFamily="18" charset="0"/>
                        </a:rPr>
                        <a:t>CY 2020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Palatino Linotype" panose="02040502050505030304" pitchFamily="18" charset="0"/>
                        </a:rPr>
                        <a:t>CY 2021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Palatino Linotype" panose="02040502050505030304" pitchFamily="18" charset="0"/>
                        </a:rPr>
                        <a:t>CY 2022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Palatino Linotype" panose="02040502050505030304" pitchFamily="18" charset="0"/>
                        </a:rPr>
                        <a:t>CY 2023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Palatino Linotype" panose="02040502050505030304" pitchFamily="18" charset="0"/>
                        </a:rPr>
                        <a:t>CY 2024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07681750"/>
                  </a:ext>
                </a:extLst>
              </a:tr>
              <a:tr h="605901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Palatino Linotype" panose="02040502050505030304" pitchFamily="18" charset="0"/>
                        </a:rPr>
                        <a:t>Average Monthly Bill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Palatino Linotype" panose="02040502050505030304" pitchFamily="18" charset="0"/>
                        </a:rPr>
                        <a:t> $    45,902.71 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Palatino Linotype" panose="02040502050505030304" pitchFamily="18" charset="0"/>
                        </a:rPr>
                        <a:t> $    50,332.41 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Palatino Linotype" panose="02040502050505030304" pitchFamily="18" charset="0"/>
                        </a:rPr>
                        <a:t> $    51,162.63 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Palatino Linotype" panose="02040502050505030304" pitchFamily="18" charset="0"/>
                        </a:rPr>
                        <a:t> $    51,442.86 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Palatino Linotype" panose="02040502050505030304" pitchFamily="18" charset="0"/>
                        </a:rPr>
                        <a:t> $    51,783.09 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Palatino Linotype" panose="02040502050505030304" pitchFamily="18" charset="0"/>
                        </a:rPr>
                        <a:t> $    52,123.33 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23066683"/>
                  </a:ext>
                </a:extLst>
              </a:tr>
              <a:tr h="605901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Palatino Linotype" panose="02040502050505030304" pitchFamily="18" charset="0"/>
                        </a:rPr>
                        <a:t>Increase ($)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Palatino Linotype" panose="02040502050505030304" pitchFamily="18" charset="0"/>
                        </a:rPr>
                        <a:t> $                  -   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Palatino Linotype" panose="02040502050505030304" pitchFamily="18" charset="0"/>
                        </a:rPr>
                        <a:t> $      4,429.70 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Palatino Linotype" panose="02040502050505030304" pitchFamily="18" charset="0"/>
                        </a:rPr>
                        <a:t> $         830.22 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Palatino Linotype" panose="02040502050505030304" pitchFamily="18" charset="0"/>
                        </a:rPr>
                        <a:t> $         280.23 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Palatino Linotype" panose="02040502050505030304" pitchFamily="18" charset="0"/>
                        </a:rPr>
                        <a:t> $         340.23 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Palatino Linotype" panose="02040502050505030304" pitchFamily="18" charset="0"/>
                        </a:rPr>
                        <a:t> $         340.24 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59405325"/>
                  </a:ext>
                </a:extLst>
              </a:tr>
              <a:tr h="605901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Palatino Linotype" panose="02040502050505030304" pitchFamily="18" charset="0"/>
                        </a:rPr>
                        <a:t>Increase (%)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Palatino Linotype" panose="02040502050505030304" pitchFamily="18" charset="0"/>
                        </a:rPr>
                        <a:t>0.0%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Palatino Linotype" panose="02040502050505030304" pitchFamily="18" charset="0"/>
                        </a:rPr>
                        <a:t>9.7%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Palatino Linotype" panose="02040502050505030304" pitchFamily="18" charset="0"/>
                        </a:rPr>
                        <a:t>1.6%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Palatino Linotype" panose="02040502050505030304" pitchFamily="18" charset="0"/>
                        </a:rPr>
                        <a:t>0.5%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Palatino Linotype" panose="02040502050505030304" pitchFamily="18" charset="0"/>
                        </a:rPr>
                        <a:t>0.7%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Palatino Linotype" panose="02040502050505030304" pitchFamily="18" charset="0"/>
                        </a:rPr>
                        <a:t>0.7%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583162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189221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938C13-0576-4AFD-B8AC-AAE5ADD851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latin typeface="Palatino Linotype" panose="02040502050505030304" pitchFamily="18" charset="0"/>
              </a:rPr>
              <a:t>Cost Impact to Users</a:t>
            </a:r>
            <a:br>
              <a:rPr lang="en-US" dirty="0">
                <a:latin typeface="Palatino Linotype" panose="02040502050505030304" pitchFamily="18" charset="0"/>
              </a:rPr>
            </a:br>
            <a:r>
              <a:rPr lang="en-US" dirty="0">
                <a:latin typeface="Palatino Linotype" panose="02040502050505030304" pitchFamily="18" charset="0"/>
              </a:rPr>
              <a:t>Creston (281,400 C.F./Month)</a:t>
            </a: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D9CEE288-C08F-474D-B94F-BBCD27CBD2A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27480" y="2334410"/>
            <a:ext cx="9858203" cy="15700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0332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B189D4-BAA0-484E-BC18-FB243AC230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latin typeface="Palatino Linotype" panose="02040502050505030304" pitchFamily="18" charset="0"/>
              </a:rPr>
              <a:t>Old Well 10 Building</a:t>
            </a:r>
          </a:p>
        </p:txBody>
      </p:sp>
      <p:pic>
        <p:nvPicPr>
          <p:cNvPr id="4" name="Content Placeholder 4">
            <a:extLst>
              <a:ext uri="{FF2B5EF4-FFF2-40B4-BE49-F238E27FC236}">
                <a16:creationId xmlns:a16="http://schemas.microsoft.com/office/drawing/2014/main" id="{55EF7E93-249C-476B-B18B-81972083E0B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192" b="8808"/>
          <a:stretch/>
        </p:blipFill>
        <p:spPr>
          <a:xfrm>
            <a:off x="2228145" y="1825625"/>
            <a:ext cx="7735712" cy="4351338"/>
          </a:xfrm>
          <a:prstGeom prst="rect">
            <a:avLst/>
          </a:prstGeom>
          <a:ln w="25400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5301849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C64EA85A-2AB5-464C-B94F-46A91405D5B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843" r="1" b="42517"/>
          <a:stretch/>
        </p:blipFill>
        <p:spPr>
          <a:xfrm>
            <a:off x="645459" y="1518513"/>
            <a:ext cx="11223812" cy="4758574"/>
          </a:xfrm>
          <a:prstGeom prst="rect">
            <a:avLst/>
          </a:prstGeom>
          <a:ln w="25400">
            <a:solidFill>
              <a:schemeClr val="tx1"/>
            </a:solidFill>
          </a:ln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948A47A0-54F0-4F83-BF51-0119B6599C4D}"/>
              </a:ext>
            </a:extLst>
          </p:cNvPr>
          <p:cNvSpPr txBox="1"/>
          <p:nvPr/>
        </p:nvSpPr>
        <p:spPr>
          <a:xfrm>
            <a:off x="225911" y="398033"/>
            <a:ext cx="11643360" cy="76944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4400" dirty="0">
                <a:latin typeface="Palatino Linotype" panose="02040502050505030304" pitchFamily="18" charset="0"/>
              </a:rPr>
              <a:t>New Well 10 Building (2019)</a:t>
            </a:r>
          </a:p>
        </p:txBody>
      </p:sp>
    </p:spTree>
    <p:extLst>
      <p:ext uri="{BB962C8B-B14F-4D97-AF65-F5344CB8AC3E}">
        <p14:creationId xmlns:p14="http://schemas.microsoft.com/office/powerpoint/2010/main" val="5906956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B220C9-8616-4724-B9F9-2F9447A27F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latin typeface="Palatino Linotype" panose="02040502050505030304" pitchFamily="18" charset="0"/>
              </a:rPr>
              <a:t>Well 11 Radium Treatment Plant (2018)</a:t>
            </a:r>
          </a:p>
        </p:txBody>
      </p:sp>
      <p:pic>
        <p:nvPicPr>
          <p:cNvPr id="5" name="Content Placeholder 4" descr="A red barn&#10;&#10;Description automatically generated">
            <a:extLst>
              <a:ext uri="{FF2B5EF4-FFF2-40B4-BE49-F238E27FC236}">
                <a16:creationId xmlns:a16="http://schemas.microsoft.com/office/drawing/2014/main" id="{35AF0DAF-D2CD-4074-91E4-BC63DA37656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3660" y="1825625"/>
            <a:ext cx="8864680" cy="4351338"/>
          </a:xfrm>
          <a:ln w="25400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41413272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0BB1AD-F18B-4C70-99B0-359039FECB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latin typeface="Palatino Linotype" panose="02040502050505030304" pitchFamily="18" charset="0"/>
              </a:rPr>
              <a:t>Well 12 and Well Building (2017)</a:t>
            </a:r>
          </a:p>
        </p:txBody>
      </p:sp>
      <p:pic>
        <p:nvPicPr>
          <p:cNvPr id="4" name="Content Placeholder 4">
            <a:extLst>
              <a:ext uri="{FF2B5EF4-FFF2-40B4-BE49-F238E27FC236}">
                <a16:creationId xmlns:a16="http://schemas.microsoft.com/office/drawing/2014/main" id="{5AB06E21-25A4-458D-AB51-265776EDE1F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602" b="21398"/>
          <a:stretch/>
        </p:blipFill>
        <p:spPr>
          <a:xfrm>
            <a:off x="1806646" y="1825625"/>
            <a:ext cx="8299009" cy="4667250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13285068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82AD10-38D3-43E0-9777-FC55262FB1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latin typeface="Palatino Linotype" panose="02040502050505030304" pitchFamily="18" charset="0"/>
              </a:rPr>
              <a:t>Well 12 Elevated Storage Tank (2017)</a:t>
            </a: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DADB08FE-98AD-41EF-A6AC-08B21849F39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28144" y="1825625"/>
            <a:ext cx="7735712" cy="4351338"/>
          </a:xfrm>
          <a:prstGeom prst="rect">
            <a:avLst/>
          </a:prstGeom>
          <a:ln w="25400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21673734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81CD99-DF22-4B7D-BD08-B537ADB1E0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latin typeface="Palatino Linotype" panose="02040502050505030304" pitchFamily="18" charset="0"/>
              </a:rPr>
              <a:t>Well 4 Building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960033CA-DDB4-4D05-8CF3-043BAC2C799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5108" y="1825625"/>
            <a:ext cx="5801784" cy="4351338"/>
          </a:xfrm>
          <a:ln w="25400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31708547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BAF3EE2F18B7740A3AF10B065911014" ma:contentTypeVersion="5" ma:contentTypeDescription="Create a new document." ma:contentTypeScope="" ma:versionID="ae5ac4b831dc9eddfcccb2ad6da3b54d">
  <xsd:schema xmlns:xsd="http://www.w3.org/2001/XMLSchema" xmlns:xs="http://www.w3.org/2001/XMLSchema" xmlns:p="http://schemas.microsoft.com/office/2006/metadata/properties" xmlns:ns3="b0a40447-73f8-4364-8370-eec6d51f7745" targetNamespace="http://schemas.microsoft.com/office/2006/metadata/properties" ma:root="true" ma:fieldsID="53790898972f47a59bcb286fcdc1c036" ns3:_="">
    <xsd:import namespace="b0a40447-73f8-4364-8370-eec6d51f7745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OCR" minOccurs="0"/>
                <xsd:element ref="ns3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0a40447-73f8-4364-8370-eec6d51f774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MediaServiceAutoTags" ma:internalName="MediaServiceAutoTags" ma:readOnly="true">
      <xsd:simpleType>
        <xsd:restriction base="dms:Text"/>
      </xsd:simpleType>
    </xsd:element>
    <xsd:element name="MediaServiceOCR" ma:index="11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ECFB6595-6E2C-4DF0-A007-80ACC7214C4F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59B28F4F-9ED9-4BAA-A4DA-7947C497F51B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BA25FFCB-8C05-41C6-9E90-5D2E949A863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b0a40447-73f8-4364-8370-eec6d51f774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1176</TotalTime>
  <Words>1041</Words>
  <Application>Microsoft Office PowerPoint</Application>
  <PresentationFormat>Widescreen</PresentationFormat>
  <Paragraphs>386</Paragraphs>
  <Slides>31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7" baseType="lpstr">
      <vt:lpstr>Arial</vt:lpstr>
      <vt:lpstr>Calibri</vt:lpstr>
      <vt:lpstr>Calibri Light</vt:lpstr>
      <vt:lpstr>Courier New</vt:lpstr>
      <vt:lpstr>Palatino Linotype</vt:lpstr>
      <vt:lpstr>Office Theme</vt:lpstr>
      <vt:lpstr>PowerPoint Presentation</vt:lpstr>
      <vt:lpstr>Presentation Outline</vt:lpstr>
      <vt:lpstr>Old Well 10 Piping</vt:lpstr>
      <vt:lpstr>Old Well 10 Building</vt:lpstr>
      <vt:lpstr>PowerPoint Presentation</vt:lpstr>
      <vt:lpstr>Well 11 Radium Treatment Plant (2018)</vt:lpstr>
      <vt:lpstr>Well 12 and Well Building (2017)</vt:lpstr>
      <vt:lpstr>Well 12 Elevated Storage Tank (2017)</vt:lpstr>
      <vt:lpstr>Well 4 Building</vt:lpstr>
      <vt:lpstr>Well 4 Building Interior</vt:lpstr>
      <vt:lpstr>New Well 4 Building Site</vt:lpstr>
      <vt:lpstr>Proposed Well 4 Building (2020)</vt:lpstr>
      <vt:lpstr>Water Main Break</vt:lpstr>
      <vt:lpstr>Anaerobic Lagoon Rehabilitation (2019)</vt:lpstr>
      <vt:lpstr>Headworks Building Bar Screen Replacement (2019)</vt:lpstr>
      <vt:lpstr>Headworks Building Grit Washer Replacement (2019)</vt:lpstr>
      <vt:lpstr>New Turbo Blower (2019)</vt:lpstr>
      <vt:lpstr>Water Division Budgets</vt:lpstr>
      <vt:lpstr>Water Division Capital Projects</vt:lpstr>
      <vt:lpstr>Water Division Rate Schedule</vt:lpstr>
      <vt:lpstr>Water Reclamation Division Budgets</vt:lpstr>
      <vt:lpstr>Water Reclamation Division Capital Projects</vt:lpstr>
      <vt:lpstr>Water Reclamation Division Residential/General Service Rate Schedule</vt:lpstr>
      <vt:lpstr>Water Reclamation Division Industrial Rate Schedule</vt:lpstr>
      <vt:lpstr>Water Reclamation Division Creston Rate Schedule</vt:lpstr>
      <vt:lpstr>Water and Sewer Monthly Bill Usage:  500 Cubic Feet/Month or         3,740 Gallons/Month</vt:lpstr>
      <vt:lpstr>Water and Sewer Monthly Bill</vt:lpstr>
      <vt:lpstr>Cost Impact to Users Residential (414 C.F./Month)</vt:lpstr>
      <vt:lpstr>Cost Impact to Users Rochelle Foods</vt:lpstr>
      <vt:lpstr>Cost Impact to Users CHS (4,201,000 C.F./Month)</vt:lpstr>
      <vt:lpstr>Cost Impact to Users Creston (281,400 C.F./Month)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Old Well 10</dc:title>
  <dc:creator>Adam Lanning</dc:creator>
  <cp:lastModifiedBy>Sue Messer</cp:lastModifiedBy>
  <cp:revision>27</cp:revision>
  <cp:lastPrinted>2019-11-20T15:21:16Z</cp:lastPrinted>
  <dcterms:created xsi:type="dcterms:W3CDTF">2019-09-05T12:03:39Z</dcterms:created>
  <dcterms:modified xsi:type="dcterms:W3CDTF">2019-12-02T19:16:52Z</dcterms:modified>
</cp:coreProperties>
</file>