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519AF7-E002-4DBB-A85E-B543D783E4D8}" v="4" dt="2020-06-18T13:32:07.9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66" d="100"/>
          <a:sy n="66" d="100"/>
        </p:scale>
        <p:origin x="1578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Thompson" userId="92b874ab-d887-46c0-8275-52d0dd67c19e" providerId="ADAL" clId="{63519AF7-E002-4DBB-A85E-B543D783E4D8}"/>
    <pc:docChg chg="custSel mod addSld modSld">
      <pc:chgData name="Jennifer Thompson" userId="92b874ab-d887-46c0-8275-52d0dd67c19e" providerId="ADAL" clId="{63519AF7-E002-4DBB-A85E-B543D783E4D8}" dt="2020-06-18T13:32:36.110" v="348" actId="255"/>
      <pc:docMkLst>
        <pc:docMk/>
      </pc:docMkLst>
      <pc:sldChg chg="addSp delSp modSp add mod setBg">
        <pc:chgData name="Jennifer Thompson" userId="92b874ab-d887-46c0-8275-52d0dd67c19e" providerId="ADAL" clId="{63519AF7-E002-4DBB-A85E-B543D783E4D8}" dt="2020-06-18T13:32:36.110" v="348" actId="255"/>
        <pc:sldMkLst>
          <pc:docMk/>
          <pc:sldMk cId="1570584023" sldId="263"/>
        </pc:sldMkLst>
        <pc:spChg chg="mod">
          <ac:chgData name="Jennifer Thompson" userId="92b874ab-d887-46c0-8275-52d0dd67c19e" providerId="ADAL" clId="{63519AF7-E002-4DBB-A85E-B543D783E4D8}" dt="2020-06-18T13:27:58.475" v="25" actId="26606"/>
          <ac:spMkLst>
            <pc:docMk/>
            <pc:sldMk cId="1570584023" sldId="263"/>
            <ac:spMk id="2" creationId="{AED8E7AB-E2C4-47C6-A3DE-B0AF91D3BF79}"/>
          </ac:spMkLst>
        </pc:spChg>
        <pc:spChg chg="del">
          <ac:chgData name="Jennifer Thompson" userId="92b874ab-d887-46c0-8275-52d0dd67c19e" providerId="ADAL" clId="{63519AF7-E002-4DBB-A85E-B543D783E4D8}" dt="2020-06-18T13:27:50.652" v="24"/>
          <ac:spMkLst>
            <pc:docMk/>
            <pc:sldMk cId="1570584023" sldId="263"/>
            <ac:spMk id="3" creationId="{156849C9-F051-4AFD-BFF4-AFDECE36EAD5}"/>
          </ac:spMkLst>
        </pc:spChg>
        <pc:spChg chg="add mod">
          <ac:chgData name="Jennifer Thompson" userId="92b874ab-d887-46c0-8275-52d0dd67c19e" providerId="ADAL" clId="{63519AF7-E002-4DBB-A85E-B543D783E4D8}" dt="2020-06-18T13:32:36.110" v="348" actId="255"/>
          <ac:spMkLst>
            <pc:docMk/>
            <pc:sldMk cId="1570584023" sldId="263"/>
            <ac:spMk id="5" creationId="{9D4392BF-1546-4451-A4C6-E6BA044FD5A3}"/>
          </ac:spMkLst>
        </pc:spChg>
        <pc:spChg chg="add del mod">
          <ac:chgData name="Jennifer Thompson" userId="92b874ab-d887-46c0-8275-52d0dd67c19e" providerId="ADAL" clId="{63519AF7-E002-4DBB-A85E-B543D783E4D8}" dt="2020-06-18T13:31:49.965" v="335" actId="478"/>
          <ac:spMkLst>
            <pc:docMk/>
            <pc:sldMk cId="1570584023" sldId="263"/>
            <ac:spMk id="7" creationId="{2B9C3727-5C33-448D-B3D7-8E3B6A3AC0D3}"/>
          </ac:spMkLst>
        </pc:spChg>
        <pc:spChg chg="add">
          <ac:chgData name="Jennifer Thompson" userId="92b874ab-d887-46c0-8275-52d0dd67c19e" providerId="ADAL" clId="{63519AF7-E002-4DBB-A85E-B543D783E4D8}" dt="2020-06-18T13:27:58.475" v="25" actId="26606"/>
          <ac:spMkLst>
            <pc:docMk/>
            <pc:sldMk cId="1570584023" sldId="263"/>
            <ac:spMk id="11" creationId="{7F57BEA8-497D-4AA8-8A18-BDCD696B25FE}"/>
          </ac:spMkLst>
        </pc:spChg>
        <pc:graphicFrameChg chg="add del mod modGraphic">
          <ac:chgData name="Jennifer Thompson" userId="92b874ab-d887-46c0-8275-52d0dd67c19e" providerId="ADAL" clId="{63519AF7-E002-4DBB-A85E-B543D783E4D8}" dt="2020-06-18T13:31:44.304" v="334" actId="478"/>
          <ac:graphicFrameMkLst>
            <pc:docMk/>
            <pc:sldMk cId="1570584023" sldId="263"/>
            <ac:graphicFrameMk id="4" creationId="{CA6D8D67-06A5-4F39-9715-38C668C53AEF}"/>
          </ac:graphicFrameMkLst>
        </pc:graphicFrameChg>
        <pc:picChg chg="add">
          <ac:chgData name="Jennifer Thompson" userId="92b874ab-d887-46c0-8275-52d0dd67c19e" providerId="ADAL" clId="{63519AF7-E002-4DBB-A85E-B543D783E4D8}" dt="2020-06-18T13:32:07.940" v="347"/>
          <ac:picMkLst>
            <pc:docMk/>
            <pc:sldMk cId="1570584023" sldId="263"/>
            <ac:picMk id="12" creationId="{10F8942B-2769-42D5-A70B-C4BAF909D4C0}"/>
          </ac:picMkLst>
        </pc:picChg>
        <pc:cxnChg chg="add">
          <ac:chgData name="Jennifer Thompson" userId="92b874ab-d887-46c0-8275-52d0dd67c19e" providerId="ADAL" clId="{63519AF7-E002-4DBB-A85E-B543D783E4D8}" dt="2020-06-18T13:27:58.475" v="25" actId="26606"/>
          <ac:cxnSpMkLst>
            <pc:docMk/>
            <pc:sldMk cId="1570584023" sldId="263"/>
            <ac:cxnSpMk id="9" creationId="{D2E961F1-4A28-4A5F-BBD4-6E400E5E6C75}"/>
          </ac:cxnSpMkLst>
        </pc:cxnChg>
        <pc:cxnChg chg="add">
          <ac:chgData name="Jennifer Thompson" userId="92b874ab-d887-46c0-8275-52d0dd67c19e" providerId="ADAL" clId="{63519AF7-E002-4DBB-A85E-B543D783E4D8}" dt="2020-06-18T13:27:58.475" v="25" actId="26606"/>
          <ac:cxnSpMkLst>
            <pc:docMk/>
            <pc:sldMk cId="1570584023" sldId="263"/>
            <ac:cxnSpMk id="13" creationId="{A82415D3-DDE5-4D63-8CB3-23A5EC581B27}"/>
          </ac:cxnSpMkLst>
        </pc:cxnChg>
        <pc:cxnChg chg="add">
          <ac:chgData name="Jennifer Thompson" userId="92b874ab-d887-46c0-8275-52d0dd67c19e" providerId="ADAL" clId="{63519AF7-E002-4DBB-A85E-B543D783E4D8}" dt="2020-06-18T13:27:58.475" v="25" actId="26606"/>
          <ac:cxnSpMkLst>
            <pc:docMk/>
            <pc:sldMk cId="1570584023" sldId="263"/>
            <ac:cxnSpMk id="15" creationId="{AD7193FB-6AE6-4B3B-8F89-56B55DD63B4D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pson\Downloads\Historical%20Cash%20Fund%20Balanc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pson\Downloads\Historical%20Cash%20Fund%20Balanc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pson\Downloads\Historical%20Cash%20Fund%20Balanc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pson\Downloads\Historical%20Cash%20Fund%20Balanc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pson\Downloads\Historical%20Cash%20Fund%20Balanc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Sheet1!$A$3:$A$6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Sheet1!$B$3:$B$6</c:f>
              <c:numCache>
                <c:formatCode>"$"#,##0</c:formatCode>
                <c:ptCount val="4"/>
                <c:pt idx="0">
                  <c:v>1741088</c:v>
                </c:pt>
                <c:pt idx="1">
                  <c:v>2088566</c:v>
                </c:pt>
                <c:pt idx="2">
                  <c:v>2541024</c:v>
                </c:pt>
                <c:pt idx="3">
                  <c:v>3348217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8-42FA-844C-6F1727B39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73816863"/>
        <c:axId val="1923995071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>
                      <a:shade val="7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Sheet1!$A$3:$A$6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Sheet1!$A$3:$A$6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0B28-42FA-844C-6F1727B39738}"/>
                  </c:ext>
                </c:extLst>
              </c15:ser>
            </c15:filteredBarSeries>
          </c:ext>
        </c:extLst>
      </c:barChart>
      <c:catAx>
        <c:axId val="1773816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3995071"/>
        <c:crosses val="autoZero"/>
        <c:auto val="1"/>
        <c:lblAlgn val="ctr"/>
        <c:lblOffset val="100"/>
        <c:noMultiLvlLbl val="0"/>
      </c:catAx>
      <c:valAx>
        <c:axId val="1923995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816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Unrestricted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Sheet1!$A$12:$A$15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Sheet1!$B$12:$B$15</c:f>
              <c:numCache>
                <c:formatCode>"$"#,##0</c:formatCode>
                <c:ptCount val="4"/>
                <c:pt idx="0">
                  <c:v>7136335</c:v>
                </c:pt>
                <c:pt idx="1">
                  <c:v>6111962</c:v>
                </c:pt>
                <c:pt idx="2">
                  <c:v>7701657</c:v>
                </c:pt>
                <c:pt idx="3">
                  <c:v>9341427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71-4F39-BFA7-693C89AB1808}"/>
            </c:ext>
          </c:extLst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Restricted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Sheet1!$A$12:$A$15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Sheet1!$C$12:$C$15</c:f>
              <c:numCache>
                <c:formatCode>"$"#,##0</c:formatCode>
                <c:ptCount val="4"/>
                <c:pt idx="0">
                  <c:v>6741880</c:v>
                </c:pt>
                <c:pt idx="1">
                  <c:v>7347433</c:v>
                </c:pt>
                <c:pt idx="2">
                  <c:v>8309471</c:v>
                </c:pt>
                <c:pt idx="3">
                  <c:v>9370594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71-4F39-BFA7-693C89AB18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7308063"/>
        <c:axId val="198603275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spPr>
                  <a:solidFill>
                    <a:schemeClr val="accent1">
                      <a:tint val="6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Sheet1!$A$12:$A$15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Sheet1!$D$12:$D$15</c15:sqref>
                        </c15:formulaRef>
                      </c:ext>
                    </c:extLst>
                    <c:numCache>
                      <c:formatCode>"$"#,##0</c:formatCode>
                      <c:ptCount val="4"/>
                      <c:pt idx="0">
                        <c:v>13878215</c:v>
                      </c:pt>
                      <c:pt idx="1">
                        <c:v>13459395</c:v>
                      </c:pt>
                      <c:pt idx="2">
                        <c:v>16011128</c:v>
                      </c:pt>
                      <c:pt idx="3">
                        <c:v>18712021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C71-4F39-BFA7-693C89AB1808}"/>
                  </c:ext>
                </c:extLst>
              </c15:ser>
            </c15:filteredBarSeries>
          </c:ext>
        </c:extLst>
      </c:barChart>
      <c:catAx>
        <c:axId val="2057308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032751"/>
        <c:crosses val="autoZero"/>
        <c:auto val="1"/>
        <c:lblAlgn val="ctr"/>
        <c:lblOffset val="100"/>
        <c:noMultiLvlLbl val="0"/>
      </c:catAx>
      <c:valAx>
        <c:axId val="1986032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73080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Sheet1!$A$30:$A$33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Sheet1!$B$30:$B$33</c:f>
              <c:numCache>
                <c:formatCode>"$"#,##0</c:formatCode>
                <c:ptCount val="4"/>
                <c:pt idx="0">
                  <c:v>1572569</c:v>
                </c:pt>
                <c:pt idx="1">
                  <c:v>2911089</c:v>
                </c:pt>
                <c:pt idx="2">
                  <c:v>3431645</c:v>
                </c:pt>
                <c:pt idx="3">
                  <c:v>4128526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A-4D71-92A3-0C2401DAC3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2374751"/>
        <c:axId val="1983561951"/>
      </c:barChart>
      <c:catAx>
        <c:axId val="18223747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561951"/>
        <c:crosses val="autoZero"/>
        <c:auto val="1"/>
        <c:lblAlgn val="ctr"/>
        <c:lblOffset val="100"/>
        <c:noMultiLvlLbl val="0"/>
      </c:catAx>
      <c:valAx>
        <c:axId val="1983561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23747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60892388451444"/>
          <c:y val="0.19486111111111112"/>
          <c:w val="0.81439107611548556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Sheet1!$A$21:$A$24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Sheet1!$B$21:$B$24</c:f>
              <c:numCache>
                <c:formatCode>"$"#,##0</c:formatCode>
                <c:ptCount val="4"/>
                <c:pt idx="0">
                  <c:v>4003830</c:v>
                </c:pt>
                <c:pt idx="1">
                  <c:v>4764968</c:v>
                </c:pt>
                <c:pt idx="2">
                  <c:v>5048051</c:v>
                </c:pt>
                <c:pt idx="3">
                  <c:v>3316619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A9-4909-93A4-21CC0231E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0650079"/>
        <c:axId val="1824647087"/>
      </c:barChart>
      <c:catAx>
        <c:axId val="1990650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647087"/>
        <c:crosses val="autoZero"/>
        <c:auto val="1"/>
        <c:lblAlgn val="ctr"/>
        <c:lblOffset val="100"/>
        <c:noMultiLvlLbl val="0"/>
      </c:catAx>
      <c:valAx>
        <c:axId val="18246470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6500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Tech Center/Adv Comm Fund Cash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Sheet1!$A$39:$A$42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Sheet1!$B$39:$B$42</c:f>
              <c:numCache>
                <c:formatCode>"$"#,##0</c:formatCode>
                <c:ptCount val="4"/>
                <c:pt idx="0">
                  <c:v>-954164</c:v>
                </c:pt>
                <c:pt idx="1">
                  <c:v>-1080148</c:v>
                </c:pt>
                <c:pt idx="2">
                  <c:v>-1024887</c:v>
                </c:pt>
                <c:pt idx="3">
                  <c:v>-860974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5E-426C-A97C-F27EA2A3E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20251807"/>
        <c:axId val="1773868223"/>
      </c:barChart>
      <c:catAx>
        <c:axId val="1920251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868223"/>
        <c:crosses val="autoZero"/>
        <c:auto val="1"/>
        <c:lblAlgn val="ctr"/>
        <c:lblOffset val="100"/>
        <c:noMultiLvlLbl val="0"/>
      </c:catAx>
      <c:valAx>
        <c:axId val="1773868223"/>
        <c:scaling>
          <c:orientation val="minMax"/>
          <c:max val="2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02518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B8A4C-5F19-46F0-B913-0C1EB01674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9E660-156F-4AC1-88FA-07F340C50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FCFC2-F71C-41B2-93FF-3F3595343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B4FF1-972C-4801-97E5-006D0006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BF07A-AF43-4E10-8739-27985A951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22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8D33D-F90C-41AA-80C8-23EC5B56A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6A42D5-E47D-47B7-8DA4-7E032597D5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FC988-5EEF-4641-AF5B-4F80BC92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E42E2-417F-4E78-9DA9-4129ECF7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BBA38-17B4-42D2-8393-AA1CF799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24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111F6E-0FF4-4910-88A5-28F2131ED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DD7EEC-A8D8-4978-A363-1826EDF2A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873D8-68C9-4ED4-932C-C59B7389A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25D0C-7A90-4C5B-8727-6C87596CF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C74CF-A21A-4836-912A-96FE80D57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1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5614-81C7-4C2E-BA6B-270C0EC7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08EE1-82F3-4767-942A-4DC07206F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A38EE-5401-4A3A-85B3-8FE01A33B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6CC61-C61A-4DB2-96D2-6404EA1D2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FCA16-914A-465F-9746-1BAEB981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8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2BF18-A333-427A-B72E-C929349C9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666FC-C2F6-4D53-84CE-84FBFA4E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63669-1FBB-4DD2-AD25-9403A13C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B47FF-78BE-4843-BD01-FF8AA604A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45A44-5F98-4CB3-AF31-6E557F565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3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CA03B-A975-4868-8E2F-50AA8E4C5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629A-B6C1-46FF-8799-6A10C7B13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511C8-E332-471B-A4C5-FBBAAA5E7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36B28A-F2C7-4003-A41F-E89A7DDD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47DC25-7D87-4376-9B3B-FC5063EA7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B8063E-C863-469D-95D8-DEBD6C0CD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72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D83C0-5E72-4005-8EE6-87700AE7F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9092C-5FB6-4BCC-A526-C580A7825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61D17-4A6B-446D-ACF9-2ECC5F35A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56ED6B-40D7-4D57-982F-51EC554F1A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36058B-88BC-442B-859E-3E53EB3E76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56C10A-400D-4DC0-B441-5EA75E0C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8587B1-8B87-4F79-85FF-B18B1FCA7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B342CF-D321-442E-AB92-41C3120E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4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0E5F4-6173-423F-B86B-825719B0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E28B7C-A891-4B9E-ABC5-009A52B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24BC6-08A7-488B-A97F-3750ECF51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AB9109-4BCA-4A1E-A40E-777E31574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3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B6B5AE-A33C-4D83-B150-00F747D89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48698D-69B0-40E2-9358-EB0E91204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0BCC6-97A0-4050-AE7C-0F5EEF05A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42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C5646-95F4-4EA1-B864-88ECF1401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3A56-ACF4-4C4B-991E-14957B922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69926-FD89-4E85-8314-5DE3317D1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A9AAE6-DB2B-4D34-90E5-EF4F10261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C5A040-DCFD-440D-8793-3C59A5483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5A27B1-72D3-474E-99E9-BBDD27699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4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37157-22D0-4336-B320-F4CC7F520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E3A615-6133-415B-BA42-97A3AFDDEF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5D0B1-F9D8-45FD-BB6E-7A783BE28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833A9-1E75-40D0-BE48-88275FD46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23DC86-8B8C-4388-B1DE-71A1FE141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7C5626-69C4-412E-A91C-1F11D5B0A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3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D2AEBC-47E6-4236-939B-D16F91670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043FB-A633-4E3F-A6AC-AF648DE8B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7B333-B652-4583-8FAE-C9F5300E7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D12EE-56E6-499E-975A-7B5551AD6AC9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BDB6B-A302-4F79-B376-1C325E3F9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22C9D-80E8-4526-9A00-00AC6ABC4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E04EB-07FA-46B5-9DDB-90FD3988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6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38282-CD18-4E78-BB0B-551B30CC3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21719"/>
            <a:ext cx="9144000" cy="2387600"/>
          </a:xfrm>
        </p:spPr>
        <p:txBody>
          <a:bodyPr/>
          <a:lstStyle/>
          <a:p>
            <a:r>
              <a:rPr lang="en-US" b="1" dirty="0"/>
              <a:t>City of Rochelle Audit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9D09A7-9AB0-45D2-98B9-9C84CF356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1655762"/>
          </a:xfrm>
        </p:spPr>
        <p:txBody>
          <a:bodyPr/>
          <a:lstStyle/>
          <a:p>
            <a:r>
              <a:rPr lang="en-US" dirty="0"/>
              <a:t>June 22,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E5D027-892F-4D5C-8A56-FD88EFC45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60" y="104303"/>
            <a:ext cx="5951079" cy="332469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094E46-4297-44AF-AD3F-B121C650ECBC}"/>
              </a:ext>
            </a:extLst>
          </p:cNvPr>
          <p:cNvCxnSpPr/>
          <p:nvPr/>
        </p:nvCxnSpPr>
        <p:spPr>
          <a:xfrm>
            <a:off x="4950691" y="4922982"/>
            <a:ext cx="225367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560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F31DE-CEDA-4916-8293-CD1798DB4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General Fund Cash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49E9D1EA-B5E6-49A5-A601-26C3B1D47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326997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A picture containing cat&#10;&#10;Description automatically generated">
            <a:extLst>
              <a:ext uri="{FF2B5EF4-FFF2-40B4-BE49-F238E27FC236}">
                <a16:creationId xmlns:a16="http://schemas.microsoft.com/office/drawing/2014/main" id="{D316115E-0F1A-41C0-BC2F-F6F770BD6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3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B3F1D-A6C0-4AAC-9268-1E84C63F3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Electric Fund Cash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FA15582E-740B-4C41-A622-EC1F9EB6FD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511333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picture containing cat&#10;&#10;Description automatically generated">
            <a:extLst>
              <a:ext uri="{FF2B5EF4-FFF2-40B4-BE49-F238E27FC236}">
                <a16:creationId xmlns:a16="http://schemas.microsoft.com/office/drawing/2014/main" id="{60B84C33-3262-4E62-A13A-80BFB0D87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2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2CA58-A089-4738-890E-508823255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Water Reclamation Fund Cash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6AADCB9D-C844-4313-9A60-43DA804E53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200526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picture containing cat&#10;&#10;Description automatically generated">
            <a:extLst>
              <a:ext uri="{FF2B5EF4-FFF2-40B4-BE49-F238E27FC236}">
                <a16:creationId xmlns:a16="http://schemas.microsoft.com/office/drawing/2014/main" id="{F5B8F44F-2983-4001-9470-59B370940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21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9FC48-D086-4F59-961F-8CDBAEBA4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Water Fund Cash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0BBAB17C-CF03-499D-B116-DBEC5C59E8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9623662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picture containing cat&#10;&#10;Description automatically generated">
            <a:extLst>
              <a:ext uri="{FF2B5EF4-FFF2-40B4-BE49-F238E27FC236}">
                <a16:creationId xmlns:a16="http://schemas.microsoft.com/office/drawing/2014/main" id="{DE8E81EC-0D12-4D67-94F0-DF5AB5B1E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7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D3350-5AD1-43FB-96AE-A0A95D66B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73" y="365125"/>
            <a:ext cx="11961091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Tech Center/Advanced Communications Fund Cash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5F62093-03EE-4EBE-9319-FDF478B8B1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518201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picture containing cat&#10;&#10;Description automatically generated">
            <a:extLst>
              <a:ext uri="{FF2B5EF4-FFF2-40B4-BE49-F238E27FC236}">
                <a16:creationId xmlns:a16="http://schemas.microsoft.com/office/drawing/2014/main" id="{13C2CB59-274C-410C-894E-647A3C131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73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8E7AB-E2C4-47C6-A3DE-B0AF91D3B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Current Cash Position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D4392BF-1546-4451-A4C6-E6BA044FD5A3}"/>
              </a:ext>
            </a:extLst>
          </p:cNvPr>
          <p:cNvSpPr txBox="1"/>
          <p:nvPr/>
        </p:nvSpPr>
        <p:spPr>
          <a:xfrm>
            <a:off x="247828" y="2521009"/>
            <a:ext cx="1165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General Fund – 24% of Budgeted Expenditures (policy minimum 15%)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Electric Fund – 126 days cash on hand (policy 90-120 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Water Fund – 688 days cash on hand (policy minimum 365 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Water Reclamation – 632 days cash on hand (policy minimum 365 days)</a:t>
            </a:r>
          </a:p>
        </p:txBody>
      </p:sp>
      <p:pic>
        <p:nvPicPr>
          <p:cNvPr id="12" name="Picture 11" descr="A picture containing cat&#10;&#10;Description automatically generated">
            <a:extLst>
              <a:ext uri="{FF2B5EF4-FFF2-40B4-BE49-F238E27FC236}">
                <a16:creationId xmlns:a16="http://schemas.microsoft.com/office/drawing/2014/main" id="{10F8942B-2769-42D5-A70B-C4BAF909D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84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4EA9D-2E61-4395-A8BF-F9AFCB1CF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222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10000" b="1" dirty="0"/>
              <a:t>Q&amp;A</a:t>
            </a:r>
          </a:p>
        </p:txBody>
      </p:sp>
      <p:pic>
        <p:nvPicPr>
          <p:cNvPr id="5" name="Picture 4" descr="A picture containing cat&#10;&#10;Description automatically generated">
            <a:extLst>
              <a:ext uri="{FF2B5EF4-FFF2-40B4-BE49-F238E27FC236}">
                <a16:creationId xmlns:a16="http://schemas.microsoft.com/office/drawing/2014/main" id="{786C15D1-A798-466B-B803-AB780CDBC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165" y="3971636"/>
            <a:ext cx="5265270" cy="40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166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11" ma:contentTypeDescription="Create a new document." ma:contentTypeScope="" ma:versionID="ab85c618d90abaca312827ad3deb3f77">
  <xsd:schema xmlns:xsd="http://www.w3.org/2001/XMLSchema" xmlns:xs="http://www.w3.org/2001/XMLSchema" xmlns:p="http://schemas.microsoft.com/office/2006/metadata/properties" xmlns:ns3="b0a40447-73f8-4364-8370-eec6d51f7745" xmlns:ns4="d3964eda-8e69-4212-925f-6d8db1821eb3" targetNamespace="http://schemas.microsoft.com/office/2006/metadata/properties" ma:root="true" ma:fieldsID="224b9dade695f6990b3e3421102ad27f" ns3:_="" ns4:_="">
    <xsd:import namespace="b0a40447-73f8-4364-8370-eec6d51f7745"/>
    <xsd:import namespace="d3964eda-8e69-4212-925f-6d8db1821e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64eda-8e69-4212-925f-6d8db1821eb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11BA2E-250F-4065-9E74-6450C0C7D665}">
  <ds:schemaRefs>
    <ds:schemaRef ds:uri="http://schemas.microsoft.com/office/2006/documentManagement/types"/>
    <ds:schemaRef ds:uri="http://schemas.microsoft.com/office/2006/metadata/properties"/>
    <ds:schemaRef ds:uri="b0a40447-73f8-4364-8370-eec6d51f7745"/>
    <ds:schemaRef ds:uri="d3964eda-8e69-4212-925f-6d8db1821eb3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C535A85-087F-454B-A8F8-B0D0F24A5F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CEA316-40F9-4E20-BE8A-D7707FFBFB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a40447-73f8-4364-8370-eec6d51f7745"/>
    <ds:schemaRef ds:uri="d3964eda-8e69-4212-925f-6d8db1821e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95</Words>
  <Application>Microsoft Office PowerPoint</Application>
  <PresentationFormat>Widescreen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City of Rochelle Audit</vt:lpstr>
      <vt:lpstr>General Fund Cash</vt:lpstr>
      <vt:lpstr>Electric Fund Cash</vt:lpstr>
      <vt:lpstr>Water Reclamation Fund Cash</vt:lpstr>
      <vt:lpstr>Water Fund Cash</vt:lpstr>
      <vt:lpstr>Tech Center/Advanced Communications Fund Cash</vt:lpstr>
      <vt:lpstr>Current Cash Position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Rochelle Audit</dc:title>
  <dc:creator>jthompson</dc:creator>
  <cp:lastModifiedBy>jthompson</cp:lastModifiedBy>
  <cp:revision>1</cp:revision>
  <dcterms:created xsi:type="dcterms:W3CDTF">2020-06-18T13:27:58Z</dcterms:created>
  <dcterms:modified xsi:type="dcterms:W3CDTF">2020-06-18T13:32:44Z</dcterms:modified>
</cp:coreProperties>
</file>