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6D27D0-D7C4-4D98-BAA3-508C7291AEBE}" v="6" dt="2020-11-05T21:46:06.2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a Milan" userId="ea6fa305-80c3-45e8-9169-8dd1745b482e" providerId="ADAL" clId="{A16D27D0-D7C4-4D98-BAA3-508C7291AEBE}"/>
    <pc:docChg chg="undo custSel addSld modSld">
      <pc:chgData name="Adriana Milan" userId="ea6fa305-80c3-45e8-9169-8dd1745b482e" providerId="ADAL" clId="{A16D27D0-D7C4-4D98-BAA3-508C7291AEBE}" dt="2020-11-05T21:52:21.431" v="289" actId="313"/>
      <pc:docMkLst>
        <pc:docMk/>
      </pc:docMkLst>
      <pc:sldChg chg="addSp delSp modSp add">
        <pc:chgData name="Adriana Milan" userId="ea6fa305-80c3-45e8-9169-8dd1745b482e" providerId="ADAL" clId="{A16D27D0-D7C4-4D98-BAA3-508C7291AEBE}" dt="2020-11-05T21:52:21.431" v="289" actId="313"/>
        <pc:sldMkLst>
          <pc:docMk/>
          <pc:sldMk cId="303035126" sldId="257"/>
        </pc:sldMkLst>
        <pc:spChg chg="mod">
          <ac:chgData name="Adriana Milan" userId="ea6fa305-80c3-45e8-9169-8dd1745b482e" providerId="ADAL" clId="{A16D27D0-D7C4-4D98-BAA3-508C7291AEBE}" dt="2020-11-05T21:39:10.379" v="31" actId="20577"/>
          <ac:spMkLst>
            <pc:docMk/>
            <pc:sldMk cId="303035126" sldId="257"/>
            <ac:spMk id="2" creationId="{C40AF323-777F-4794-B590-3D78C537CE4B}"/>
          </ac:spMkLst>
        </pc:spChg>
        <pc:spChg chg="mod">
          <ac:chgData name="Adriana Milan" userId="ea6fa305-80c3-45e8-9169-8dd1745b482e" providerId="ADAL" clId="{A16D27D0-D7C4-4D98-BAA3-508C7291AEBE}" dt="2020-11-05T21:48:56.976" v="274" actId="1076"/>
          <ac:spMkLst>
            <pc:docMk/>
            <pc:sldMk cId="303035126" sldId="257"/>
            <ac:spMk id="3" creationId="{2EF8F577-67E9-4493-BFDF-9DF58928E47C}"/>
          </ac:spMkLst>
        </pc:spChg>
        <pc:spChg chg="del">
          <ac:chgData name="Adriana Milan" userId="ea6fa305-80c3-45e8-9169-8dd1745b482e" providerId="ADAL" clId="{A16D27D0-D7C4-4D98-BAA3-508C7291AEBE}" dt="2020-11-05T21:40:29.344" v="70" actId="3680"/>
          <ac:spMkLst>
            <pc:docMk/>
            <pc:sldMk cId="303035126" sldId="257"/>
            <ac:spMk id="4" creationId="{7064D65C-5955-4EA5-AC1D-A6141A0D6121}"/>
          </ac:spMkLst>
        </pc:spChg>
        <pc:spChg chg="del mod">
          <ac:chgData name="Adriana Milan" userId="ea6fa305-80c3-45e8-9169-8dd1745b482e" providerId="ADAL" clId="{A16D27D0-D7C4-4D98-BAA3-508C7291AEBE}" dt="2020-11-05T21:44:36.056" v="209" actId="478"/>
          <ac:spMkLst>
            <pc:docMk/>
            <pc:sldMk cId="303035126" sldId="257"/>
            <ac:spMk id="5" creationId="{A2CC4995-AACE-4028-9F44-4502760C499D}"/>
          </ac:spMkLst>
        </pc:spChg>
        <pc:spChg chg="del">
          <ac:chgData name="Adriana Milan" userId="ea6fa305-80c3-45e8-9169-8dd1745b482e" providerId="ADAL" clId="{A16D27D0-D7C4-4D98-BAA3-508C7291AEBE}" dt="2020-11-05T21:42:52.941" v="144" actId="3680"/>
          <ac:spMkLst>
            <pc:docMk/>
            <pc:sldMk cId="303035126" sldId="257"/>
            <ac:spMk id="6" creationId="{70D9767E-4587-43E4-8C00-08989F5E652C}"/>
          </ac:spMkLst>
        </pc:spChg>
        <pc:graphicFrameChg chg="add mod ord modGraphic">
          <ac:chgData name="Adriana Milan" userId="ea6fa305-80c3-45e8-9169-8dd1745b482e" providerId="ADAL" clId="{A16D27D0-D7C4-4D98-BAA3-508C7291AEBE}" dt="2020-11-05T21:47:15.632" v="227" actId="20577"/>
          <ac:graphicFrameMkLst>
            <pc:docMk/>
            <pc:sldMk cId="303035126" sldId="257"/>
            <ac:graphicFrameMk id="7" creationId="{5FC0FEF5-35C4-4721-A580-9A615593AFA6}"/>
          </ac:graphicFrameMkLst>
        </pc:graphicFrameChg>
        <pc:graphicFrameChg chg="add mod ord modGraphic">
          <ac:chgData name="Adriana Milan" userId="ea6fa305-80c3-45e8-9169-8dd1745b482e" providerId="ADAL" clId="{A16D27D0-D7C4-4D98-BAA3-508C7291AEBE}" dt="2020-11-05T21:52:21.431" v="289" actId="313"/>
          <ac:graphicFrameMkLst>
            <pc:docMk/>
            <pc:sldMk cId="303035126" sldId="257"/>
            <ac:graphicFrameMk id="9" creationId="{7AD4647F-B7D5-4B47-9694-8F4DE304844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767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67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976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33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46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76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894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218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070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643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67524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834D0A7-51B4-478B-A8C7-0BED254952D7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3D1398D-799C-40D9-9FB7-FC974AEE36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1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11039F1-88F3-4DCC-8489-15005DDDA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194" y="348984"/>
            <a:ext cx="11673840" cy="1146181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dirty="0"/>
              <a:t>Rochelle Municipal Utilities </a:t>
            </a:r>
            <a:br>
              <a:rPr lang="en-US" sz="4000" dirty="0"/>
            </a:br>
            <a:r>
              <a:rPr lang="en-US" sz="4000" dirty="0"/>
              <a:t>Electric Rates Design</a:t>
            </a:r>
            <a:r>
              <a:rPr lang="en-US" dirty="0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F57FD7-2216-443D-B911-67A3351C9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1875" y="1312667"/>
            <a:ext cx="5322056" cy="62524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Small General Service (130) Rates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18A8AE-00A8-49BE-8A92-FD107B1E5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985" y="1757579"/>
            <a:ext cx="5393568" cy="3861547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CIDFont+F2"/>
              </a:rPr>
              <a:t>Rates 			Current 	          New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CIDFont+F2"/>
              </a:rPr>
              <a:t>Monthly Facilities Charge: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CIDFont+F2"/>
              </a:rPr>
              <a:t>     All Customers 	                  $    20.00          $     23.00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CIDFont+F2"/>
              </a:rPr>
              <a:t>Energy Charge: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sv-SE" sz="1600" dirty="0">
                <a:solidFill>
                  <a:srgbClr val="000000"/>
                </a:solidFill>
                <a:latin typeface="CIDFont+F2"/>
              </a:rPr>
              <a:t>     Block 1 (0 - 1,000 kWh)           $ 0.14700         $ 0.12736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CIDFont+F2"/>
              </a:rPr>
              <a:t>     Block 2 (Excess)                         $ 0.12890         $ 0.11736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CIDFont+F2"/>
              </a:rPr>
              <a:t>Power Cost Adjustment: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CIDFont+F2"/>
              </a:rPr>
              <a:t>     All Energy                                  $ (0.00578)      $ (0.00578)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CIDFont+F2"/>
              </a:rPr>
              <a:t>Revenue from Rate                       $ 2,932,234     $ 2,668,333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CIDFont+F2"/>
              </a:rPr>
              <a:t>Change from Previous 			-9.0%</a:t>
            </a:r>
            <a:endParaRPr lang="en-US" sz="16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78F1FA4-03E8-4D6E-BD9D-132E085419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57612" y="1250325"/>
            <a:ext cx="5247913" cy="82391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Small General Service Demand (140) Rates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9B0F41E6-D3A3-44BD-BC6B-9BF3ACD4B3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61762" y="1775814"/>
            <a:ext cx="5183188" cy="4556131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Rates		            Current                    New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  <a:tabLst>
                <a:tab pos="227013" algn="l"/>
              </a:tabLst>
            </a:pPr>
            <a:r>
              <a:rPr lang="en-US" sz="1500" dirty="0">
                <a:latin typeface="CIDFont+F2"/>
              </a:rPr>
              <a:t>Monthly Facilities Charge: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     All Customers	             $     100.00              $   115.00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Energy Charge: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    Block 1 (0-5,000 kWh)            $   0.08610             $ 0.08054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    Block 2 (5001-40,000 kWh)   $   0.07050             $ 0.06595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    Block 3 (Excess)	             $   0.05940             $ 0.05556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Demand Charge: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    All Demand	             $       11.10             $      12.10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Power Cost Adjustment:  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     All Energy                                $ (0.00578)             $ (0.00578)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Revenue from Rate                    $ 2,414,125             $ 2,389,984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00" dirty="0">
                <a:latin typeface="CIDFont+F2"/>
              </a:rPr>
              <a:t>Change from Previous                                                       </a:t>
            </a:r>
            <a:r>
              <a:rPr lang="en-US" sz="1600" dirty="0">
                <a:latin typeface="CIDFont+F2"/>
              </a:rPr>
              <a:t>- 1 %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69D4D28-898E-4DB7-B5FD-EDE62F0C04E4}"/>
              </a:ext>
            </a:extLst>
          </p:cNvPr>
          <p:cNvCxnSpPr>
            <a:cxnSpLocks/>
          </p:cNvCxnSpPr>
          <p:nvPr/>
        </p:nvCxnSpPr>
        <p:spPr>
          <a:xfrm>
            <a:off x="662739" y="2085667"/>
            <a:ext cx="53220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BB18842-FB1B-4847-BEFB-54CF565D9DFB}"/>
              </a:ext>
            </a:extLst>
          </p:cNvPr>
          <p:cNvCxnSpPr>
            <a:cxnSpLocks/>
          </p:cNvCxnSpPr>
          <p:nvPr/>
        </p:nvCxnSpPr>
        <p:spPr>
          <a:xfrm>
            <a:off x="626985" y="4649016"/>
            <a:ext cx="539356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466C779-9E9F-4052-B2F3-CB9135102C80}"/>
              </a:ext>
            </a:extLst>
          </p:cNvPr>
          <p:cNvCxnSpPr>
            <a:cxnSpLocks/>
          </p:cNvCxnSpPr>
          <p:nvPr/>
        </p:nvCxnSpPr>
        <p:spPr>
          <a:xfrm>
            <a:off x="6085114" y="2085667"/>
            <a:ext cx="5011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7BF6C53-70C3-4E57-B76F-F9833951897C}"/>
              </a:ext>
            </a:extLst>
          </p:cNvPr>
          <p:cNvCxnSpPr>
            <a:cxnSpLocks/>
          </p:cNvCxnSpPr>
          <p:nvPr/>
        </p:nvCxnSpPr>
        <p:spPr>
          <a:xfrm>
            <a:off x="6134786" y="5362834"/>
            <a:ext cx="51101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5686106-1695-438B-9B04-2E1140B2CA5A}"/>
              </a:ext>
            </a:extLst>
          </p:cNvPr>
          <p:cNvSpPr txBox="1"/>
          <p:nvPr/>
        </p:nvSpPr>
        <p:spPr>
          <a:xfrm>
            <a:off x="626986" y="5438793"/>
            <a:ext cx="5393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ighlight>
                  <a:srgbClr val="FFFF00"/>
                </a:highlight>
              </a:rPr>
              <a:t>Customer A using 3,200 kWh 	$ 450.58		$ 408.55</a:t>
            </a:r>
          </a:p>
          <a:p>
            <a:r>
              <a:rPr lang="en-US" sz="1400" b="1" dirty="0">
                <a:highlight>
                  <a:srgbClr val="FFFF00"/>
                </a:highlight>
              </a:rPr>
              <a:t>Customer B using  1815 kWh       $ 272.05		$ 246.00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1DB6BB-71DC-4DDE-9DBA-942F04FF4FF2}"/>
              </a:ext>
            </a:extLst>
          </p:cNvPr>
          <p:cNvSpPr txBox="1"/>
          <p:nvPr/>
        </p:nvSpPr>
        <p:spPr>
          <a:xfrm>
            <a:off x="6065912" y="5700403"/>
            <a:ext cx="51790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ighlight>
                  <a:srgbClr val="FFFF00"/>
                </a:highlight>
              </a:rPr>
              <a:t>Customer C using 6,880 kWh</a:t>
            </a:r>
          </a:p>
          <a:p>
            <a:r>
              <a:rPr lang="en-US" sz="1400" b="1" dirty="0">
                <a:highlight>
                  <a:srgbClr val="FFFF00"/>
                </a:highlight>
              </a:rPr>
              <a:t>with 31.536 demand		   $ 1013.09               $ 1023.28</a:t>
            </a:r>
          </a:p>
          <a:p>
            <a:r>
              <a:rPr lang="en-US" sz="1400" b="1" dirty="0">
                <a:highlight>
                  <a:srgbClr val="FFFF00"/>
                </a:highlight>
              </a:rPr>
              <a:t>Customer D using 7920 kWh</a:t>
            </a:r>
          </a:p>
          <a:p>
            <a:r>
              <a:rPr lang="en-US" sz="1400" b="1" dirty="0">
                <a:highlight>
                  <a:srgbClr val="FFFF00"/>
                </a:highlight>
              </a:rPr>
              <a:t>With 18.672 demand              $ 986.36                 $ 936.20  </a:t>
            </a:r>
          </a:p>
        </p:txBody>
      </p:sp>
    </p:spTree>
    <p:extLst>
      <p:ext uri="{BB962C8B-B14F-4D97-AF65-F5344CB8AC3E}">
        <p14:creationId xmlns:p14="http://schemas.microsoft.com/office/powerpoint/2010/main" val="354147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AF323-777F-4794-B590-3D78C537C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compare?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8F577-67E9-4493-BFDF-9DF58928E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53923" y="1945204"/>
            <a:ext cx="5007429" cy="640080"/>
          </a:xfrm>
        </p:spPr>
        <p:txBody>
          <a:bodyPr>
            <a:normAutofit/>
          </a:bodyPr>
          <a:lstStyle/>
          <a:p>
            <a:r>
              <a:rPr lang="en-US" dirty="0"/>
              <a:t>Average Electric Rates, in cents per kWh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FC0FEF5-35C4-4721-A580-9A615593AFA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04265425"/>
              </p:ext>
            </p:extLst>
          </p:nvPr>
        </p:nvGraphicFramePr>
        <p:xfrm>
          <a:off x="6480358" y="2585284"/>
          <a:ext cx="475456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640">
                  <a:extLst>
                    <a:ext uri="{9D8B030D-6E8A-4147-A177-3AD203B41FA5}">
                      <a16:colId xmlns:a16="http://schemas.microsoft.com/office/drawing/2014/main" val="2167814017"/>
                    </a:ext>
                  </a:extLst>
                </a:gridCol>
                <a:gridCol w="1188640">
                  <a:extLst>
                    <a:ext uri="{9D8B030D-6E8A-4147-A177-3AD203B41FA5}">
                      <a16:colId xmlns:a16="http://schemas.microsoft.com/office/drawing/2014/main" val="3358697695"/>
                    </a:ext>
                  </a:extLst>
                </a:gridCol>
                <a:gridCol w="1188640">
                  <a:extLst>
                    <a:ext uri="{9D8B030D-6E8A-4147-A177-3AD203B41FA5}">
                      <a16:colId xmlns:a16="http://schemas.microsoft.com/office/drawing/2014/main" val="2013625405"/>
                    </a:ext>
                  </a:extLst>
                </a:gridCol>
                <a:gridCol w="1188640">
                  <a:extLst>
                    <a:ext uri="{9D8B030D-6E8A-4147-A177-3AD203B41FA5}">
                      <a16:colId xmlns:a16="http://schemas.microsoft.com/office/drawing/2014/main" val="38738029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Public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Co-Op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Investor Owned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724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U.S.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843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Illinois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989775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7AD4647F-B7D5-4B47-9694-8F4DE304844C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463517792"/>
              </p:ext>
            </p:extLst>
          </p:nvPr>
        </p:nvGraphicFramePr>
        <p:xfrm>
          <a:off x="957082" y="2014194"/>
          <a:ext cx="4754562" cy="391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427">
                  <a:extLst>
                    <a:ext uri="{9D8B030D-6E8A-4147-A177-3AD203B41FA5}">
                      <a16:colId xmlns:a16="http://schemas.microsoft.com/office/drawing/2014/main" val="2874333844"/>
                    </a:ext>
                  </a:extLst>
                </a:gridCol>
                <a:gridCol w="792427">
                  <a:extLst>
                    <a:ext uri="{9D8B030D-6E8A-4147-A177-3AD203B41FA5}">
                      <a16:colId xmlns:a16="http://schemas.microsoft.com/office/drawing/2014/main" val="2231890031"/>
                    </a:ext>
                  </a:extLst>
                </a:gridCol>
                <a:gridCol w="792427">
                  <a:extLst>
                    <a:ext uri="{9D8B030D-6E8A-4147-A177-3AD203B41FA5}">
                      <a16:colId xmlns:a16="http://schemas.microsoft.com/office/drawing/2014/main" val="1785745842"/>
                    </a:ext>
                  </a:extLst>
                </a:gridCol>
                <a:gridCol w="792427">
                  <a:extLst>
                    <a:ext uri="{9D8B030D-6E8A-4147-A177-3AD203B41FA5}">
                      <a16:colId xmlns:a16="http://schemas.microsoft.com/office/drawing/2014/main" val="737423786"/>
                    </a:ext>
                  </a:extLst>
                </a:gridCol>
                <a:gridCol w="792427">
                  <a:extLst>
                    <a:ext uri="{9D8B030D-6E8A-4147-A177-3AD203B41FA5}">
                      <a16:colId xmlns:a16="http://schemas.microsoft.com/office/drawing/2014/main" val="3891809577"/>
                    </a:ext>
                  </a:extLst>
                </a:gridCol>
                <a:gridCol w="792427">
                  <a:extLst>
                    <a:ext uri="{9D8B030D-6E8A-4147-A177-3AD203B41FA5}">
                      <a16:colId xmlns:a16="http://schemas.microsoft.com/office/drawing/2014/main" val="31558612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Small General Service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Small General Service  Demand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06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 Charge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per kWh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 Charge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per kwh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Demand Charge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11425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Batavia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25.00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80.00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16.28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86881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Geneva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14.00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50.00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22.82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3377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Naperville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30.65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30.65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22.09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27422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St. Charles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55.00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65.00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19.25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09958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Princeton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17.00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101.00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8.75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0909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Rock Falls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37.85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81.00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20.50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59748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Rochelle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23.00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115.00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12.10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64883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 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25.00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25.00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6.40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56437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0351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AF3EE2F18B7740A3AF10B065911014" ma:contentTypeVersion="11" ma:contentTypeDescription="Create a new document." ma:contentTypeScope="" ma:versionID="884a9db53d55f1da3c8e5010d96c7c0b">
  <xsd:schema xmlns:xsd="http://www.w3.org/2001/XMLSchema" xmlns:xs="http://www.w3.org/2001/XMLSchema" xmlns:p="http://schemas.microsoft.com/office/2006/metadata/properties" xmlns:ns3="b0a40447-73f8-4364-8370-eec6d51f7745" xmlns:ns4="d3964eda-8e69-4212-925f-6d8db1821eb3" targetNamespace="http://schemas.microsoft.com/office/2006/metadata/properties" ma:root="true" ma:fieldsID="c46a64a035e21b4a0a4ff72a66a3939e" ns3:_="" ns4:_="">
    <xsd:import namespace="b0a40447-73f8-4364-8370-eec6d51f7745"/>
    <xsd:import namespace="d3964eda-8e69-4212-925f-6d8db1821e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a40447-73f8-4364-8370-eec6d51f7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64eda-8e69-4212-925f-6d8db1821eb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0CAB73F-FE73-4F2E-9302-8417C6D3E2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a40447-73f8-4364-8370-eec6d51f7745"/>
    <ds:schemaRef ds:uri="d3964eda-8e69-4212-925f-6d8db1821e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508650-F71D-459D-BBFB-9C464463A7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318967-8ECE-4DAE-B5BC-D3BD323B09F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191</TotalTime>
  <Words>393</Words>
  <Application>Microsoft Office PowerPoint</Application>
  <PresentationFormat>Widescreen</PresentationFormat>
  <Paragraphs>100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Century Gothic</vt:lpstr>
      <vt:lpstr>CIDFont+F2</vt:lpstr>
      <vt:lpstr>Garamond</vt:lpstr>
      <vt:lpstr>Savon</vt:lpstr>
      <vt:lpstr>Rochelle Municipal Utilities  Electric Rates Design </vt:lpstr>
      <vt:lpstr>How do we compare?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Rochelle Municipal Utilities Rate Design</dc:title>
  <dc:creator>Adriana Milan</dc:creator>
  <cp:lastModifiedBy>Adriana Milan</cp:lastModifiedBy>
  <cp:revision>13</cp:revision>
  <dcterms:created xsi:type="dcterms:W3CDTF">2020-11-03T15:21:58Z</dcterms:created>
  <dcterms:modified xsi:type="dcterms:W3CDTF">2020-11-05T21:52:32Z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0x010100BBAF3EE2F18B7740A3AF10B065911014</vt:lpwstr>
  </property>
</Properties>
</file>